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308" r:id="rId5"/>
    <p:sldId id="272" r:id="rId6"/>
    <p:sldId id="311" r:id="rId7"/>
    <p:sldId id="309" r:id="rId8"/>
    <p:sldId id="314" r:id="rId9"/>
    <p:sldId id="315" r:id="rId10"/>
    <p:sldId id="317" r:id="rId11"/>
    <p:sldId id="322" r:id="rId12"/>
    <p:sldId id="328" r:id="rId13"/>
    <p:sldId id="323" r:id="rId14"/>
    <p:sldId id="329" r:id="rId15"/>
    <p:sldId id="324" r:id="rId16"/>
    <p:sldId id="330" r:id="rId17"/>
    <p:sldId id="325" r:id="rId18"/>
    <p:sldId id="327" r:id="rId19"/>
    <p:sldId id="326" r:id="rId20"/>
    <p:sldId id="331" r:id="rId21"/>
    <p:sldId id="332" r:id="rId22"/>
    <p:sldId id="333" r:id="rId23"/>
    <p:sldId id="334" r:id="rId24"/>
    <p:sldId id="282" r:id="rId25"/>
    <p:sldId id="335" r:id="rId2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5" autoAdjust="0"/>
    <p:restoredTop sz="94660"/>
  </p:normalViewPr>
  <p:slideViewPr>
    <p:cSldViewPr snapToGrid="0">
      <p:cViewPr>
        <p:scale>
          <a:sx n="71" d="100"/>
          <a:sy n="71" d="100"/>
        </p:scale>
        <p:origin x="1320" y="70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=""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5912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836745-97E3-403F-B62D-1FFE0434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E2B80-1EB5-40DD-AA27-3691857D3CBE}" type="datetimeFigureOut">
              <a:rPr lang="en-US" smtClean="0"/>
              <a:t>3/10/19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2ADACC-9477-47BA-9DBF-F0081CE2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CA436C-835F-41FD-BF97-CDF30408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B2BE7-D6C4-4E35-87C7-ED63059B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2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=""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1" r:id="rId6"/>
    <p:sldLayoutId id="2147483742" r:id="rId7"/>
    <p:sldLayoutId id="2147483738" r:id="rId8"/>
    <p:sldLayoutId id="2147483743" r:id="rId9"/>
    <p:sldLayoutId id="2147483745" r:id="rId10"/>
    <p:sldLayoutId id="2147483747" r:id="rId11"/>
    <p:sldLayoutId id="2147483746" r:id="rId12"/>
    <p:sldLayoutId id="2147483744" r:id="rId13"/>
    <p:sldLayoutId id="2147483754" r:id="rId14"/>
    <p:sldLayoutId id="2147483755" r:id="rId1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6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61876" y="2615475"/>
            <a:ext cx="561057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BIG </a:t>
            </a:r>
            <a:r>
              <a:rPr lang="fr-FR" sz="5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DATA</a:t>
            </a:r>
            <a:r>
              <a:rPr lang="en-US" sz="5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ko-KR" sz="5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&amp;</a:t>
            </a:r>
            <a:endParaRPr lang="en-US" altLang="ko-KR" sz="5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altLang="ko-KR" sz="5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ALGORITHMES</a:t>
            </a:r>
            <a:endParaRPr lang="fr-FR" altLang="ko-KR" sz="5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361896" y="149818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=""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=""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=""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=""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=""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=""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2257117" y="2058714"/>
            <a:ext cx="511666" cy="490542"/>
            <a:chOff x="1869148" y="3350721"/>
            <a:chExt cx="511666" cy="490542"/>
          </a:xfrm>
        </p:grpSpPr>
        <p:sp>
          <p:nvSpPr>
            <p:cNvPr id="3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51652" y="143218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Régression linéaire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652" y="412737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Régression</a:t>
            </a:r>
            <a:r>
              <a:rPr lang="en-US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logistique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3806" y="1432186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Arbres de classification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6392" y="4127535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k plus proches voisins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361587" y="2092152"/>
            <a:ext cx="511666" cy="490542"/>
            <a:chOff x="1869148" y="3350721"/>
            <a:chExt cx="511666" cy="490542"/>
          </a:xfrm>
        </p:grpSpPr>
        <p:sp>
          <p:nvSpPr>
            <p:cNvPr id="12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2427035" y="4787857"/>
            <a:ext cx="511666" cy="490542"/>
            <a:chOff x="1869148" y="3350721"/>
            <a:chExt cx="511666" cy="490542"/>
          </a:xfrm>
        </p:grpSpPr>
        <p:sp>
          <p:nvSpPr>
            <p:cNvPr id="17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415895" y="4793691"/>
            <a:ext cx="511666" cy="490542"/>
            <a:chOff x="1869148" y="3350721"/>
            <a:chExt cx="511666" cy="490542"/>
          </a:xfrm>
        </p:grpSpPr>
        <p:sp>
          <p:nvSpPr>
            <p:cNvPr id="22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15306" y="2864014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Partitionnement en K-moyennes</a:t>
            </a:r>
          </a:p>
        </p:txBody>
      </p:sp>
      <p:grpSp>
        <p:nvGrpSpPr>
          <p:cNvPr id="27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6135472" y="3454852"/>
            <a:ext cx="511666" cy="490542"/>
            <a:chOff x="1869148" y="3350721"/>
            <a:chExt cx="511666" cy="490542"/>
          </a:xfrm>
        </p:grpSpPr>
        <p:sp>
          <p:nvSpPr>
            <p:cNvPr id="28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3223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E850FA-1A9C-42C9-B372-8D88FB47ADCD}"/>
              </a:ext>
            </a:extLst>
          </p:cNvPr>
          <p:cNvSpPr/>
          <p:nvPr/>
        </p:nvSpPr>
        <p:spPr>
          <a:xfrm>
            <a:off x="0" y="5834743"/>
            <a:ext cx="12192000" cy="1023257"/>
          </a:xfrm>
          <a:prstGeom prst="rect">
            <a:avLst/>
          </a:prstGeom>
          <a:pattFill prst="pct80">
            <a:fgClr>
              <a:schemeClr val="accent1"/>
            </a:fgClr>
            <a:bgClr>
              <a:srgbClr val="EED64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44B8EF-6FF4-4A90-AF53-E88B07AD2F1F}"/>
              </a:ext>
            </a:extLst>
          </p:cNvPr>
          <p:cNvSpPr/>
          <p:nvPr/>
        </p:nvSpPr>
        <p:spPr>
          <a:xfrm>
            <a:off x="5685065" y="0"/>
            <a:ext cx="821871" cy="1243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5555" b="11539"/>
          <a:stretch/>
        </p:blipFill>
        <p:spPr bwMode="auto">
          <a:xfrm>
            <a:off x="2033752" y="425668"/>
            <a:ext cx="8119242" cy="4981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69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2257117" y="2058714"/>
            <a:ext cx="511666" cy="490542"/>
            <a:chOff x="1869148" y="3350721"/>
            <a:chExt cx="511666" cy="490542"/>
          </a:xfrm>
        </p:grpSpPr>
        <p:sp>
          <p:nvSpPr>
            <p:cNvPr id="3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51652" y="143218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Régression linéaire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652" y="412737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Régression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logistique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3806" y="1432186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Arbres de classification </a:t>
            </a:r>
            <a:endParaRPr lang="en-US" sz="24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6392" y="4127535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k plus proches voisins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361587" y="2092152"/>
            <a:ext cx="511666" cy="490542"/>
            <a:chOff x="1869148" y="3350721"/>
            <a:chExt cx="511666" cy="490542"/>
          </a:xfrm>
        </p:grpSpPr>
        <p:sp>
          <p:nvSpPr>
            <p:cNvPr id="12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2427035" y="4787857"/>
            <a:ext cx="511666" cy="490542"/>
            <a:chOff x="1869148" y="3350721"/>
            <a:chExt cx="511666" cy="490542"/>
          </a:xfrm>
        </p:grpSpPr>
        <p:sp>
          <p:nvSpPr>
            <p:cNvPr id="17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415895" y="4793691"/>
            <a:ext cx="511666" cy="490542"/>
            <a:chOff x="1869148" y="3350721"/>
            <a:chExt cx="511666" cy="490542"/>
          </a:xfrm>
        </p:grpSpPr>
        <p:sp>
          <p:nvSpPr>
            <p:cNvPr id="22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15306" y="2864014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Partitionnement en K-moyennes</a:t>
            </a:r>
          </a:p>
        </p:txBody>
      </p:sp>
      <p:grpSp>
        <p:nvGrpSpPr>
          <p:cNvPr id="27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6135472" y="3454852"/>
            <a:ext cx="511666" cy="490542"/>
            <a:chOff x="1869148" y="3350721"/>
            <a:chExt cx="511666" cy="490542"/>
          </a:xfrm>
        </p:grpSpPr>
        <p:sp>
          <p:nvSpPr>
            <p:cNvPr id="28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6931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E850FA-1A9C-42C9-B372-8D88FB47ADCD}"/>
              </a:ext>
            </a:extLst>
          </p:cNvPr>
          <p:cNvSpPr/>
          <p:nvPr/>
        </p:nvSpPr>
        <p:spPr>
          <a:xfrm>
            <a:off x="0" y="5834743"/>
            <a:ext cx="12192000" cy="1023257"/>
          </a:xfrm>
          <a:prstGeom prst="rect">
            <a:avLst/>
          </a:prstGeom>
          <a:pattFill prst="pct80">
            <a:fgClr>
              <a:schemeClr val="accent1"/>
            </a:fgClr>
            <a:bgClr>
              <a:srgbClr val="EED64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44B8EF-6FF4-4A90-AF53-E88B07AD2F1F}"/>
              </a:ext>
            </a:extLst>
          </p:cNvPr>
          <p:cNvSpPr/>
          <p:nvPr/>
        </p:nvSpPr>
        <p:spPr>
          <a:xfrm>
            <a:off x="5685065" y="0"/>
            <a:ext cx="821871" cy="1243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33296" y="409904"/>
            <a:ext cx="7535917" cy="5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2257117" y="2058714"/>
            <a:ext cx="511666" cy="490542"/>
            <a:chOff x="1869148" y="3350721"/>
            <a:chExt cx="511666" cy="490542"/>
          </a:xfrm>
        </p:grpSpPr>
        <p:sp>
          <p:nvSpPr>
            <p:cNvPr id="3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51652" y="143218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Régression linéaire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652" y="412737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Régression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logistique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3806" y="1432186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Arbres de classification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6392" y="4127535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k plus proches voisins </a:t>
            </a:r>
            <a:endParaRPr lang="en-US" sz="24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361587" y="2092152"/>
            <a:ext cx="511666" cy="490542"/>
            <a:chOff x="1869148" y="3350721"/>
            <a:chExt cx="511666" cy="490542"/>
          </a:xfrm>
        </p:grpSpPr>
        <p:sp>
          <p:nvSpPr>
            <p:cNvPr id="12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2427035" y="4787857"/>
            <a:ext cx="511666" cy="490542"/>
            <a:chOff x="1869148" y="3350721"/>
            <a:chExt cx="511666" cy="490542"/>
          </a:xfrm>
        </p:grpSpPr>
        <p:sp>
          <p:nvSpPr>
            <p:cNvPr id="17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415895" y="4793691"/>
            <a:ext cx="511666" cy="490542"/>
            <a:chOff x="1869148" y="3350721"/>
            <a:chExt cx="511666" cy="490542"/>
          </a:xfrm>
        </p:grpSpPr>
        <p:sp>
          <p:nvSpPr>
            <p:cNvPr id="22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15306" y="2864014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Partitionnement en K-moyennes</a:t>
            </a:r>
          </a:p>
        </p:txBody>
      </p:sp>
      <p:grpSp>
        <p:nvGrpSpPr>
          <p:cNvPr id="27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6135472" y="3454852"/>
            <a:ext cx="511666" cy="490542"/>
            <a:chOff x="1869148" y="3350721"/>
            <a:chExt cx="511666" cy="490542"/>
          </a:xfrm>
        </p:grpSpPr>
        <p:sp>
          <p:nvSpPr>
            <p:cNvPr id="28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0185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E850FA-1A9C-42C9-B372-8D88FB47ADCD}"/>
              </a:ext>
            </a:extLst>
          </p:cNvPr>
          <p:cNvSpPr/>
          <p:nvPr/>
        </p:nvSpPr>
        <p:spPr>
          <a:xfrm>
            <a:off x="0" y="5834743"/>
            <a:ext cx="12192000" cy="1023257"/>
          </a:xfrm>
          <a:prstGeom prst="rect">
            <a:avLst/>
          </a:prstGeom>
          <a:pattFill prst="pct80">
            <a:fgClr>
              <a:schemeClr val="accent1"/>
            </a:fgClr>
            <a:bgClr>
              <a:srgbClr val="EED64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44B8EF-6FF4-4A90-AF53-E88B07AD2F1F}"/>
              </a:ext>
            </a:extLst>
          </p:cNvPr>
          <p:cNvSpPr/>
          <p:nvPr/>
        </p:nvSpPr>
        <p:spPr>
          <a:xfrm>
            <a:off x="5685065" y="0"/>
            <a:ext cx="821871" cy="1243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33752" y="520262"/>
            <a:ext cx="8182303" cy="48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2257117" y="2058714"/>
            <a:ext cx="511666" cy="490542"/>
            <a:chOff x="1869148" y="3350721"/>
            <a:chExt cx="511666" cy="490542"/>
          </a:xfrm>
        </p:grpSpPr>
        <p:sp>
          <p:nvSpPr>
            <p:cNvPr id="3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51652" y="143218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Régression linéaire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652" y="412737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Régression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logistique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3806" y="1432186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Arbres de classification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6392" y="4127535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k plus proches voisins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361587" y="2092152"/>
            <a:ext cx="511666" cy="490542"/>
            <a:chOff x="1869148" y="3350721"/>
            <a:chExt cx="511666" cy="490542"/>
          </a:xfrm>
        </p:grpSpPr>
        <p:sp>
          <p:nvSpPr>
            <p:cNvPr id="12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2427035" y="4787857"/>
            <a:ext cx="511666" cy="490542"/>
            <a:chOff x="1869148" y="3350721"/>
            <a:chExt cx="511666" cy="490542"/>
          </a:xfrm>
        </p:grpSpPr>
        <p:sp>
          <p:nvSpPr>
            <p:cNvPr id="17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415895" y="4793691"/>
            <a:ext cx="511666" cy="490542"/>
            <a:chOff x="1869148" y="3350721"/>
            <a:chExt cx="511666" cy="490542"/>
          </a:xfrm>
        </p:grpSpPr>
        <p:sp>
          <p:nvSpPr>
            <p:cNvPr id="22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15306" y="2864014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Partitionnement en K-moyennes</a:t>
            </a:r>
          </a:p>
        </p:txBody>
      </p:sp>
      <p:grpSp>
        <p:nvGrpSpPr>
          <p:cNvPr id="27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6135472" y="3454852"/>
            <a:ext cx="511666" cy="490542"/>
            <a:chOff x="1869148" y="3350721"/>
            <a:chExt cx="511666" cy="490542"/>
          </a:xfrm>
        </p:grpSpPr>
        <p:sp>
          <p:nvSpPr>
            <p:cNvPr id="28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1200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E850FA-1A9C-42C9-B372-8D88FB47ADCD}"/>
              </a:ext>
            </a:extLst>
          </p:cNvPr>
          <p:cNvSpPr/>
          <p:nvPr/>
        </p:nvSpPr>
        <p:spPr>
          <a:xfrm>
            <a:off x="0" y="5834743"/>
            <a:ext cx="12192000" cy="1023257"/>
          </a:xfrm>
          <a:prstGeom prst="rect">
            <a:avLst/>
          </a:prstGeom>
          <a:pattFill prst="pct80">
            <a:fgClr>
              <a:schemeClr val="accent1"/>
            </a:fgClr>
            <a:bgClr>
              <a:srgbClr val="EED64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44B8EF-6FF4-4A90-AF53-E88B07AD2F1F}"/>
              </a:ext>
            </a:extLst>
          </p:cNvPr>
          <p:cNvSpPr/>
          <p:nvPr/>
        </p:nvSpPr>
        <p:spPr>
          <a:xfrm>
            <a:off x="5685065" y="0"/>
            <a:ext cx="821871" cy="1243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70690" y="504496"/>
            <a:ext cx="8245364" cy="472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83" y="2459423"/>
            <a:ext cx="11592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MACHINE LEARNING ET BIG </a:t>
            </a:r>
            <a:r>
              <a:rPr lang="fr-FR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DATA</a:t>
            </a:r>
            <a:endParaRPr lang="fr-FR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ysClr val="windowText" lastClr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44B8EF-6FF4-4A90-AF53-E88B07AD2F1F}"/>
              </a:ext>
            </a:extLst>
          </p:cNvPr>
          <p:cNvSpPr/>
          <p:nvPr/>
        </p:nvSpPr>
        <p:spPr>
          <a:xfrm>
            <a:off x="5685065" y="0"/>
            <a:ext cx="821871" cy="1243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3393"/>
            <a:ext cx="12192001" cy="4934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844" y="669930"/>
            <a:ext cx="10030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L’utilisation de Machine </a:t>
            </a:r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Learning</a:t>
            </a:r>
            <a:r>
              <a:rPr lang="fr-F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avec Big 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Data</a:t>
            </a:r>
            <a:endParaRPr lang="fr-FR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5D3C54A-B8AC-48FC-A22E-5810A77CFC23}"/>
              </a:ext>
            </a:extLst>
          </p:cNvPr>
          <p:cNvSpPr/>
          <p:nvPr/>
        </p:nvSpPr>
        <p:spPr>
          <a:xfrm>
            <a:off x="1392578" y="2175922"/>
            <a:ext cx="55175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Century Gothic" panose="020B0502020202020204" pitchFamily="34" charset="0"/>
              </a:rPr>
              <a:t>Réalisé par</a:t>
            </a:r>
            <a:r>
              <a:rPr lang="fr-FR" sz="3200" b="1" dirty="0" smtClean="0">
                <a:latin typeface="Century Gothic" panose="020B0502020202020204" pitchFamily="34" charset="0"/>
              </a:rPr>
              <a:t>:  </a:t>
            </a:r>
            <a:r>
              <a:rPr lang="fr-FR" sz="3200" b="1" dirty="0" smtClean="0">
                <a:latin typeface="Century Gothic" panose="020B0502020202020204" pitchFamily="34" charset="0"/>
              </a:rPr>
              <a:t>Groupe 6</a:t>
            </a:r>
          </a:p>
          <a:p>
            <a:endParaRPr lang="fr-FR" sz="3200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3200" b="1" dirty="0" err="1" smtClean="0">
                <a:latin typeface="Century Gothic" panose="020B0502020202020204" pitchFamily="34" charset="0"/>
              </a:rPr>
              <a:t>Berrag</a:t>
            </a:r>
            <a:r>
              <a:rPr lang="fr-FR" sz="3200" b="1" dirty="0" smtClean="0">
                <a:latin typeface="Century Gothic" panose="020B0502020202020204" pitchFamily="34" charset="0"/>
              </a:rPr>
              <a:t> Ayoub</a:t>
            </a:r>
            <a:endParaRPr lang="fr-FR" sz="32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r-FR" sz="3200" b="1" dirty="0">
                <a:latin typeface="Century Gothic" panose="020B0502020202020204" pitchFamily="34" charset="0"/>
              </a:rPr>
              <a:t>El </a:t>
            </a:r>
            <a:r>
              <a:rPr lang="fr-FR" sz="3200" b="1" dirty="0" err="1">
                <a:latin typeface="Century Gothic" panose="020B0502020202020204" pitchFamily="34" charset="0"/>
              </a:rPr>
              <a:t>Baghdadi</a:t>
            </a:r>
            <a:r>
              <a:rPr lang="fr-FR" sz="3200" b="1" dirty="0">
                <a:latin typeface="Century Gothic" panose="020B0502020202020204" pitchFamily="34" charset="0"/>
              </a:rPr>
              <a:t> </a:t>
            </a:r>
            <a:r>
              <a:rPr lang="fr-FR" sz="3200" b="1" dirty="0" smtClean="0">
                <a:latin typeface="Century Gothic" panose="020B0502020202020204" pitchFamily="34" charset="0"/>
              </a:rPr>
              <a:t>Mohamed</a:t>
            </a:r>
            <a:endParaRPr lang="fr-MA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5C60956-09CA-4A47-8DED-35EFF10A41E4}"/>
              </a:ext>
            </a:extLst>
          </p:cNvPr>
          <p:cNvSpPr/>
          <p:nvPr/>
        </p:nvSpPr>
        <p:spPr>
          <a:xfrm>
            <a:off x="7851991" y="2175922"/>
            <a:ext cx="382395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Century Gothic" panose="020B0502020202020204" pitchFamily="34" charset="0"/>
              </a:rPr>
              <a:t>Encadrant</a:t>
            </a:r>
            <a:r>
              <a:rPr lang="fr-FR" sz="2800" b="1" dirty="0" smtClean="0">
                <a:latin typeface="Century Gothic" panose="020B0502020202020204" pitchFamily="34" charset="0"/>
              </a:rPr>
              <a:t>:</a:t>
            </a:r>
          </a:p>
          <a:p>
            <a:endParaRPr lang="fr-FR" sz="3200" dirty="0">
              <a:latin typeface="Century Gothic" panose="020B0502020202020204" pitchFamily="34" charset="0"/>
            </a:endParaRPr>
          </a:p>
          <a:p>
            <a:pPr algn="ctr"/>
            <a:r>
              <a:rPr lang="fr-FR" sz="3200" b="1" dirty="0" smtClean="0">
                <a:latin typeface="Century Gothic" panose="020B0502020202020204" pitchFamily="34" charset="0"/>
              </a:rPr>
              <a:t>Pr</a:t>
            </a:r>
            <a:r>
              <a:rPr lang="fr-FR" sz="3200" b="1" dirty="0">
                <a:latin typeface="Century Gothic" panose="020B0502020202020204" pitchFamily="34" charset="0"/>
              </a:rPr>
              <a:t>. Mohamed </a:t>
            </a:r>
            <a:r>
              <a:rPr lang="fr-FR" sz="3200" b="1" dirty="0" err="1">
                <a:latin typeface="Century Gothic" panose="020B0502020202020204" pitchFamily="34" charset="0"/>
              </a:rPr>
              <a:t>Meknassi</a:t>
            </a:r>
            <a:endParaRPr lang="fr-MA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59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21211">
            <a:off x="331076" y="1229711"/>
            <a:ext cx="89514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Le Deep Learning</a:t>
            </a:r>
          </a:p>
        </p:txBody>
      </p:sp>
    </p:spTree>
    <p:extLst>
      <p:ext uri="{BB962C8B-B14F-4D97-AF65-F5344CB8AC3E}">
        <p14:creationId xmlns:p14="http://schemas.microsoft.com/office/powerpoint/2010/main" val="3290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52" y="1939161"/>
            <a:ext cx="11592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LES APPLICATIONS DU MACHINE LEARNING EN BIG DATA</a:t>
            </a:r>
          </a:p>
        </p:txBody>
      </p:sp>
    </p:spTree>
    <p:extLst>
      <p:ext uri="{BB962C8B-B14F-4D97-AF65-F5344CB8AC3E}">
        <p14:creationId xmlns:p14="http://schemas.microsoft.com/office/powerpoint/2010/main" val="20303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110D0A9-1126-44C1-BDF9-7E425B997079}"/>
              </a:ext>
            </a:extLst>
          </p:cNvPr>
          <p:cNvCxnSpPr>
            <a:cxnSpLocks/>
          </p:cNvCxnSpPr>
          <p:nvPr/>
        </p:nvCxnSpPr>
        <p:spPr>
          <a:xfrm flipV="1">
            <a:off x="2901461" y="1455345"/>
            <a:ext cx="9290539" cy="540206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="" xmlns:a16="http://schemas.microsoft.com/office/drawing/2014/main" id="{B1365D2C-CEB9-4709-913A-1DF418127936}"/>
              </a:ext>
            </a:extLst>
          </p:cNvPr>
          <p:cNvSpPr/>
          <p:nvPr/>
        </p:nvSpPr>
        <p:spPr>
          <a:xfrm rot="19800000">
            <a:off x="4385289" y="5009660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0AD12CC4-C2B4-4B09-A91E-FB2AF0240BBE}"/>
              </a:ext>
            </a:extLst>
          </p:cNvPr>
          <p:cNvSpPr/>
          <p:nvPr/>
        </p:nvSpPr>
        <p:spPr>
          <a:xfrm rot="19800000">
            <a:off x="6350151" y="3880072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="" xmlns:a16="http://schemas.microsoft.com/office/drawing/2014/main" id="{09366E70-DE22-4C3E-BC4A-062199A1E8DB}"/>
              </a:ext>
            </a:extLst>
          </p:cNvPr>
          <p:cNvSpPr/>
          <p:nvPr/>
        </p:nvSpPr>
        <p:spPr>
          <a:xfrm rot="19800000">
            <a:off x="7938503" y="2965633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="" xmlns:a16="http://schemas.microsoft.com/office/drawing/2014/main" id="{84493BDF-72A7-4E0C-84AC-C66B0E349B48}"/>
              </a:ext>
            </a:extLst>
          </p:cNvPr>
          <p:cNvSpPr/>
          <p:nvPr/>
        </p:nvSpPr>
        <p:spPr>
          <a:xfrm rot="19800000">
            <a:off x="9921295" y="1818116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38D4D2B-4FEA-4FD3-A6CD-AE266339E5B3}"/>
              </a:ext>
            </a:extLst>
          </p:cNvPr>
          <p:cNvSpPr txBox="1"/>
          <p:nvPr/>
        </p:nvSpPr>
        <p:spPr>
          <a:xfrm>
            <a:off x="3257058" y="4171064"/>
            <a:ext cx="328907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Les spams de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nos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boîtes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mails</a:t>
            </a:r>
          </a:p>
          <a:p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38D4D2B-4FEA-4FD3-A6CD-AE266339E5B3}"/>
              </a:ext>
            </a:extLst>
          </p:cNvPr>
          <p:cNvSpPr txBox="1"/>
          <p:nvPr/>
        </p:nvSpPr>
        <p:spPr>
          <a:xfrm>
            <a:off x="8830652" y="465604"/>
            <a:ext cx="3289071" cy="1538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Une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application pour identifier les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facteurs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déclencheurs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migraines</a:t>
            </a:r>
          </a:p>
          <a:p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38D4D2B-4FEA-4FD3-A6CD-AE266339E5B3}"/>
              </a:ext>
            </a:extLst>
          </p:cNvPr>
          <p:cNvSpPr txBox="1"/>
          <p:nvPr/>
        </p:nvSpPr>
        <p:spPr>
          <a:xfrm>
            <a:off x="6881847" y="1864743"/>
            <a:ext cx="3289071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IBM et la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prise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de notes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dans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le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domaine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médical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38D4D2B-4FEA-4FD3-A6CD-AE266339E5B3}"/>
              </a:ext>
            </a:extLst>
          </p:cNvPr>
          <p:cNvSpPr txBox="1"/>
          <p:nvPr/>
        </p:nvSpPr>
        <p:spPr>
          <a:xfrm>
            <a:off x="5168302" y="3031055"/>
            <a:ext cx="328907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Le e-commerce et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l’exemple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Amazon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87" y="522171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70" y="414474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96" y="317079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24" y="2054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/>
      <p:bldP spid="33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9F6F43F-775A-4225-A38D-F9D0B282EFB9}"/>
              </a:ext>
            </a:extLst>
          </p:cNvPr>
          <p:cNvGrpSpPr/>
          <p:nvPr/>
        </p:nvGrpSpPr>
        <p:grpSpPr>
          <a:xfrm>
            <a:off x="4882042" y="2490060"/>
            <a:ext cx="1979431" cy="3296560"/>
            <a:chOff x="3832184" y="1890347"/>
            <a:chExt cx="2537664" cy="422624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7717040-2EDB-48CB-8186-194EF8A60511}"/>
                </a:ext>
              </a:extLst>
            </p:cNvPr>
            <p:cNvGrpSpPr/>
            <p:nvPr/>
          </p:nvGrpSpPr>
          <p:grpSpPr>
            <a:xfrm flipH="1">
              <a:off x="5217892" y="4482968"/>
              <a:ext cx="524487" cy="1633625"/>
              <a:chOff x="4327928" y="4494196"/>
              <a:chExt cx="619256" cy="1928803"/>
            </a:xfrm>
          </p:grpSpPr>
          <p:sp>
            <p:nvSpPr>
              <p:cNvPr id="38" name="Freeform: Shape 101">
                <a:extLst>
                  <a:ext uri="{FF2B5EF4-FFF2-40B4-BE49-F238E27FC236}">
                    <a16:creationId xmlns="" xmlns:a16="http://schemas.microsoft.com/office/drawing/2014/main" id="{8A2BB7A8-2AEE-4AAC-913E-BD7D2935B82C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02">
                <a:extLst>
                  <a:ext uri="{FF2B5EF4-FFF2-40B4-BE49-F238E27FC236}">
                    <a16:creationId xmlns="" xmlns:a16="http://schemas.microsoft.com/office/drawing/2014/main" id="{42F3BE04-4A44-44DC-9036-833C5789D660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03">
                <a:extLst>
                  <a:ext uri="{FF2B5EF4-FFF2-40B4-BE49-F238E27FC236}">
                    <a16:creationId xmlns="" xmlns:a16="http://schemas.microsoft.com/office/drawing/2014/main" id="{D8D1785E-6EA3-4168-8C7C-8AC52CE540AD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04">
                <a:extLst>
                  <a:ext uri="{FF2B5EF4-FFF2-40B4-BE49-F238E27FC236}">
                    <a16:creationId xmlns="" xmlns:a16="http://schemas.microsoft.com/office/drawing/2014/main" id="{67F4FDE6-9331-49FD-94BD-DC80A50EFF99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05">
                <a:extLst>
                  <a:ext uri="{FF2B5EF4-FFF2-40B4-BE49-F238E27FC236}">
                    <a16:creationId xmlns="" xmlns:a16="http://schemas.microsoft.com/office/drawing/2014/main" id="{D929DED7-9004-44A5-9BCF-5D2B1D15E507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63CE366-BF09-4B50-850E-2341A74F17FD}"/>
                </a:ext>
              </a:extLst>
            </p:cNvPr>
            <p:cNvGrpSpPr/>
            <p:nvPr/>
          </p:nvGrpSpPr>
          <p:grpSpPr>
            <a:xfrm>
              <a:off x="4388356" y="4482968"/>
              <a:ext cx="524487" cy="1633625"/>
              <a:chOff x="4327928" y="4494196"/>
              <a:chExt cx="619256" cy="1928803"/>
            </a:xfrm>
          </p:grpSpPr>
          <p:sp>
            <p:nvSpPr>
              <p:cNvPr id="33" name="Freeform: Shape 96">
                <a:extLst>
                  <a:ext uri="{FF2B5EF4-FFF2-40B4-BE49-F238E27FC236}">
                    <a16:creationId xmlns="" xmlns:a16="http://schemas.microsoft.com/office/drawing/2014/main" id="{26586860-2C8A-4A90-98E8-ACF711BCBAFD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97">
                <a:extLst>
                  <a:ext uri="{FF2B5EF4-FFF2-40B4-BE49-F238E27FC236}">
                    <a16:creationId xmlns="" xmlns:a16="http://schemas.microsoft.com/office/drawing/2014/main" id="{C6348ED1-CB3E-4550-8C67-99366DC8AC9D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98">
                <a:extLst>
                  <a:ext uri="{FF2B5EF4-FFF2-40B4-BE49-F238E27FC236}">
                    <a16:creationId xmlns="" xmlns:a16="http://schemas.microsoft.com/office/drawing/2014/main" id="{3760EE54-A58C-4871-BDA5-48F981A741F2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99">
                <a:extLst>
                  <a:ext uri="{FF2B5EF4-FFF2-40B4-BE49-F238E27FC236}">
                    <a16:creationId xmlns="" xmlns:a16="http://schemas.microsoft.com/office/drawing/2014/main" id="{0CF5E29C-3546-4EDA-A82C-F59B134BC847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00">
                <a:extLst>
                  <a:ext uri="{FF2B5EF4-FFF2-40B4-BE49-F238E27FC236}">
                    <a16:creationId xmlns="" xmlns:a16="http://schemas.microsoft.com/office/drawing/2014/main" id="{8D6C55A6-4D86-40FB-8941-E402A0297672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DA8E1245-CDDF-4CF7-BB6F-A847DAC22D80}"/>
                </a:ext>
              </a:extLst>
            </p:cNvPr>
            <p:cNvGrpSpPr/>
            <p:nvPr/>
          </p:nvGrpSpPr>
          <p:grpSpPr>
            <a:xfrm>
              <a:off x="3832184" y="1890347"/>
              <a:ext cx="2537664" cy="2787165"/>
              <a:chOff x="5369718" y="2683668"/>
              <a:chExt cx="1452563" cy="1595377"/>
            </a:xfrm>
          </p:grpSpPr>
          <p:sp>
            <p:nvSpPr>
              <p:cNvPr id="7" name="Freeform: Shape 67">
                <a:extLst>
                  <a:ext uri="{FF2B5EF4-FFF2-40B4-BE49-F238E27FC236}">
                    <a16:creationId xmlns="" xmlns:a16="http://schemas.microsoft.com/office/drawing/2014/main" id="{8C4CEA36-E2C4-42CA-B5C6-64E81711DCB2}"/>
                  </a:ext>
                </a:extLst>
              </p:cNvPr>
              <p:cNvSpPr/>
              <p:nvPr/>
            </p:nvSpPr>
            <p:spPr>
              <a:xfrm>
                <a:off x="6075509" y="4015008"/>
                <a:ext cx="264037" cy="264037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68">
                <a:extLst>
                  <a:ext uri="{FF2B5EF4-FFF2-40B4-BE49-F238E27FC236}">
                    <a16:creationId xmlns="" xmlns:a16="http://schemas.microsoft.com/office/drawing/2014/main" id="{6993D6C2-EDE4-4365-98D1-A8B551D644DA}"/>
                  </a:ext>
                </a:extLst>
              </p:cNvPr>
              <p:cNvSpPr/>
              <p:nvPr/>
            </p:nvSpPr>
            <p:spPr>
              <a:xfrm>
                <a:off x="5820521" y="4015008"/>
                <a:ext cx="264037" cy="264037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69">
                <a:extLst>
                  <a:ext uri="{FF2B5EF4-FFF2-40B4-BE49-F238E27FC236}">
                    <a16:creationId xmlns="" xmlns:a16="http://schemas.microsoft.com/office/drawing/2014/main" id="{2559FF1A-CDCC-43E3-B4DF-E123224BE77B}"/>
                  </a:ext>
                </a:extLst>
              </p:cNvPr>
              <p:cNvSpPr/>
              <p:nvPr/>
            </p:nvSpPr>
            <p:spPr>
              <a:xfrm>
                <a:off x="5420716" y="3610451"/>
                <a:ext cx="333375" cy="285750"/>
              </a:xfrm>
              <a:custGeom>
                <a:avLst/>
                <a:gdLst>
                  <a:gd name="connsiteX0" fmla="*/ 299046 w 333375"/>
                  <a:gd name="connsiteY0" fmla="*/ 7144 h 285750"/>
                  <a:gd name="connsiteX1" fmla="*/ 42823 w 333375"/>
                  <a:gd name="connsiteY1" fmla="*/ 103346 h 285750"/>
                  <a:gd name="connsiteX2" fmla="*/ 12343 w 333375"/>
                  <a:gd name="connsiteY2" fmla="*/ 273844 h 285750"/>
                  <a:gd name="connsiteX3" fmla="*/ 80923 w 333375"/>
                  <a:gd name="connsiteY3" fmla="*/ 270034 h 285750"/>
                  <a:gd name="connsiteX4" fmla="*/ 80923 w 333375"/>
                  <a:gd name="connsiteY4" fmla="*/ 279559 h 285750"/>
                  <a:gd name="connsiteX5" fmla="*/ 97116 w 333375"/>
                  <a:gd name="connsiteY5" fmla="*/ 147161 h 285750"/>
                  <a:gd name="connsiteX6" fmla="*/ 298093 w 333375"/>
                  <a:gd name="connsiteY6" fmla="*/ 77629 h 285750"/>
                  <a:gd name="connsiteX7" fmla="*/ 333336 w 333375"/>
                  <a:gd name="connsiteY7" fmla="*/ 42386 h 285750"/>
                  <a:gd name="connsiteX8" fmla="*/ 299046 w 333375"/>
                  <a:gd name="connsiteY8" fmla="*/ 714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285750">
                    <a:moveTo>
                      <a:pt x="299046" y="7144"/>
                    </a:moveTo>
                    <a:cubicBezTo>
                      <a:pt x="162838" y="7144"/>
                      <a:pt x="96163" y="39529"/>
                      <a:pt x="42823" y="103346"/>
                    </a:cubicBezTo>
                    <a:cubicBezTo>
                      <a:pt x="-11469" y="169069"/>
                      <a:pt x="12343" y="270986"/>
                      <a:pt x="12343" y="273844"/>
                    </a:cubicBezTo>
                    <a:lnTo>
                      <a:pt x="80923" y="270034"/>
                    </a:lnTo>
                    <a:lnTo>
                      <a:pt x="80923" y="279559"/>
                    </a:lnTo>
                    <a:cubicBezTo>
                      <a:pt x="80923" y="277654"/>
                      <a:pt x="63778" y="186214"/>
                      <a:pt x="97116" y="147161"/>
                    </a:cubicBezTo>
                    <a:cubicBezTo>
                      <a:pt x="135216" y="101441"/>
                      <a:pt x="186651" y="77629"/>
                      <a:pt x="298093" y="77629"/>
                    </a:cubicBezTo>
                    <a:cubicBezTo>
                      <a:pt x="317143" y="77629"/>
                      <a:pt x="333336" y="62389"/>
                      <a:pt x="333336" y="42386"/>
                    </a:cubicBezTo>
                    <a:cubicBezTo>
                      <a:pt x="334288" y="22384"/>
                      <a:pt x="318096" y="7144"/>
                      <a:pt x="299046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70">
                <a:extLst>
                  <a:ext uri="{FF2B5EF4-FFF2-40B4-BE49-F238E27FC236}">
                    <a16:creationId xmlns="" xmlns:a16="http://schemas.microsoft.com/office/drawing/2014/main" id="{D196D407-9EFD-4C73-87F4-E4B4CCB0AFA7}"/>
                  </a:ext>
                </a:extLst>
              </p:cNvPr>
              <p:cNvSpPr/>
              <p:nvPr/>
            </p:nvSpPr>
            <p:spPr>
              <a:xfrm>
                <a:off x="5426868" y="3847623"/>
                <a:ext cx="85725" cy="76200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71">
                <a:extLst>
                  <a:ext uri="{FF2B5EF4-FFF2-40B4-BE49-F238E27FC236}">
                    <a16:creationId xmlns="" xmlns:a16="http://schemas.microsoft.com/office/drawing/2014/main" id="{BB9AF9D8-A5BF-472B-92A8-0A7606F58DF7}"/>
                  </a:ext>
                </a:extLst>
              </p:cNvPr>
              <p:cNvSpPr/>
              <p:nvPr/>
            </p:nvSpPr>
            <p:spPr>
              <a:xfrm>
                <a:off x="5369718" y="3911100"/>
                <a:ext cx="209550" cy="171450"/>
              </a:xfrm>
              <a:custGeom>
                <a:avLst/>
                <a:gdLst>
                  <a:gd name="connsiteX0" fmla="*/ 203359 w 209550"/>
                  <a:gd name="connsiteY0" fmla="*/ 134167 h 171450"/>
                  <a:gd name="connsiteX1" fmla="*/ 203359 w 209550"/>
                  <a:gd name="connsiteY1" fmla="*/ 105592 h 171450"/>
                  <a:gd name="connsiteX2" fmla="*/ 95726 w 209550"/>
                  <a:gd name="connsiteY2" fmla="*/ 7485 h 171450"/>
                  <a:gd name="connsiteX3" fmla="*/ 7144 w 209550"/>
                  <a:gd name="connsiteY3" fmla="*/ 108450 h 171450"/>
                  <a:gd name="connsiteX4" fmla="*/ 7144 w 209550"/>
                  <a:gd name="connsiteY4" fmla="*/ 132263 h 171450"/>
                  <a:gd name="connsiteX5" fmla="*/ 39529 w 209550"/>
                  <a:gd name="connsiteY5" fmla="*/ 167505 h 171450"/>
                  <a:gd name="connsiteX6" fmla="*/ 74771 w 209550"/>
                  <a:gd name="connsiteY6" fmla="*/ 134167 h 171450"/>
                  <a:gd name="connsiteX7" fmla="*/ 74771 w 209550"/>
                  <a:gd name="connsiteY7" fmla="*/ 106545 h 171450"/>
                  <a:gd name="connsiteX8" fmla="*/ 99536 w 209550"/>
                  <a:gd name="connsiteY8" fmla="*/ 75112 h 171450"/>
                  <a:gd name="connsiteX9" fmla="*/ 135731 w 209550"/>
                  <a:gd name="connsiteY9" fmla="*/ 104640 h 171450"/>
                  <a:gd name="connsiteX10" fmla="*/ 135731 w 209550"/>
                  <a:gd name="connsiteY10" fmla="*/ 131310 h 171450"/>
                  <a:gd name="connsiteX11" fmla="*/ 163354 w 209550"/>
                  <a:gd name="connsiteY11" fmla="*/ 166553 h 171450"/>
                  <a:gd name="connsiteX12" fmla="*/ 203359 w 209550"/>
                  <a:gd name="connsiteY12" fmla="*/ 134167 h 171450"/>
                  <a:gd name="connsiteX13" fmla="*/ 123349 w 209550"/>
                  <a:gd name="connsiteY13" fmla="*/ 39870 h 171450"/>
                  <a:gd name="connsiteX14" fmla="*/ 103346 w 209550"/>
                  <a:gd name="connsiteY14" fmla="*/ 59872 h 171450"/>
                  <a:gd name="connsiteX15" fmla="*/ 83344 w 209550"/>
                  <a:gd name="connsiteY15" fmla="*/ 39870 h 171450"/>
                  <a:gd name="connsiteX16" fmla="*/ 103346 w 209550"/>
                  <a:gd name="connsiteY16" fmla="*/ 19867 h 171450"/>
                  <a:gd name="connsiteX17" fmla="*/ 123349 w 209550"/>
                  <a:gd name="connsiteY17" fmla="*/ 3987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203359" y="134167"/>
                    </a:moveTo>
                    <a:lnTo>
                      <a:pt x="203359" y="105592"/>
                    </a:lnTo>
                    <a:cubicBezTo>
                      <a:pt x="203359" y="48442"/>
                      <a:pt x="153829" y="2722"/>
                      <a:pt x="95726" y="7485"/>
                    </a:cubicBezTo>
                    <a:cubicBezTo>
                      <a:pt x="45244" y="12247"/>
                      <a:pt x="7144" y="57015"/>
                      <a:pt x="7144" y="108450"/>
                    </a:cubicBezTo>
                    <a:lnTo>
                      <a:pt x="7144" y="132263"/>
                    </a:lnTo>
                    <a:cubicBezTo>
                      <a:pt x="7144" y="150360"/>
                      <a:pt x="20479" y="166553"/>
                      <a:pt x="39529" y="167505"/>
                    </a:cubicBezTo>
                    <a:cubicBezTo>
                      <a:pt x="58579" y="168458"/>
                      <a:pt x="74771" y="153217"/>
                      <a:pt x="74771" y="134167"/>
                    </a:cubicBezTo>
                    <a:lnTo>
                      <a:pt x="74771" y="106545"/>
                    </a:lnTo>
                    <a:cubicBezTo>
                      <a:pt x="74771" y="91305"/>
                      <a:pt x="84296" y="77970"/>
                      <a:pt x="99536" y="75112"/>
                    </a:cubicBezTo>
                    <a:cubicBezTo>
                      <a:pt x="118586" y="71303"/>
                      <a:pt x="135731" y="86542"/>
                      <a:pt x="135731" y="104640"/>
                    </a:cubicBezTo>
                    <a:lnTo>
                      <a:pt x="135731" y="131310"/>
                    </a:lnTo>
                    <a:cubicBezTo>
                      <a:pt x="135731" y="148455"/>
                      <a:pt x="147161" y="163695"/>
                      <a:pt x="163354" y="166553"/>
                    </a:cubicBezTo>
                    <a:cubicBezTo>
                      <a:pt x="185261" y="171315"/>
                      <a:pt x="203359" y="155122"/>
                      <a:pt x="203359" y="134167"/>
                    </a:cubicBezTo>
                    <a:close/>
                    <a:moveTo>
                      <a:pt x="123349" y="39870"/>
                    </a:moveTo>
                    <a:cubicBezTo>
                      <a:pt x="123349" y="51300"/>
                      <a:pt x="113824" y="59872"/>
                      <a:pt x="103346" y="59872"/>
                    </a:cubicBezTo>
                    <a:cubicBezTo>
                      <a:pt x="92869" y="59872"/>
                      <a:pt x="83344" y="50347"/>
                      <a:pt x="83344" y="39870"/>
                    </a:cubicBezTo>
                    <a:cubicBezTo>
                      <a:pt x="83344" y="28440"/>
                      <a:pt x="92869" y="19867"/>
                      <a:pt x="103346" y="19867"/>
                    </a:cubicBezTo>
                    <a:cubicBezTo>
                      <a:pt x="113824" y="19867"/>
                      <a:pt x="123349" y="28440"/>
                      <a:pt x="123349" y="39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72">
                <a:extLst>
                  <a:ext uri="{FF2B5EF4-FFF2-40B4-BE49-F238E27FC236}">
                    <a16:creationId xmlns="" xmlns:a16="http://schemas.microsoft.com/office/drawing/2014/main" id="{55CDAF7C-2BA1-4E8C-AACE-01413F836A4F}"/>
                  </a:ext>
                </a:extLst>
              </p:cNvPr>
              <p:cNvSpPr/>
              <p:nvPr/>
            </p:nvSpPr>
            <p:spPr>
              <a:xfrm>
                <a:off x="6389803" y="3429476"/>
                <a:ext cx="371475" cy="247650"/>
              </a:xfrm>
              <a:custGeom>
                <a:avLst/>
                <a:gdLst>
                  <a:gd name="connsiteX0" fmla="*/ 41476 w 371475"/>
                  <a:gd name="connsiteY0" fmla="*/ 245269 h 247650"/>
                  <a:gd name="connsiteX1" fmla="*/ 326274 w 371475"/>
                  <a:gd name="connsiteY1" fmla="*/ 149066 h 247650"/>
                  <a:gd name="connsiteX2" fmla="*/ 366279 w 371475"/>
                  <a:gd name="connsiteY2" fmla="*/ 7144 h 247650"/>
                  <a:gd name="connsiteX3" fmla="*/ 297699 w 371475"/>
                  <a:gd name="connsiteY3" fmla="*/ 20479 h 247650"/>
                  <a:gd name="connsiteX4" fmla="*/ 297699 w 371475"/>
                  <a:gd name="connsiteY4" fmla="*/ 20479 h 247650"/>
                  <a:gd name="connsiteX5" fmla="*/ 271981 w 371475"/>
                  <a:gd name="connsiteY5" fmla="*/ 105251 h 247650"/>
                  <a:gd name="connsiteX6" fmla="*/ 42429 w 371475"/>
                  <a:gd name="connsiteY6" fmla="*/ 174784 h 247650"/>
                  <a:gd name="connsiteX7" fmla="*/ 7186 w 371475"/>
                  <a:gd name="connsiteY7" fmla="*/ 210026 h 247650"/>
                  <a:gd name="connsiteX8" fmla="*/ 41476 w 371475"/>
                  <a:gd name="connsiteY8" fmla="*/ 24526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247650">
                    <a:moveTo>
                      <a:pt x="41476" y="245269"/>
                    </a:moveTo>
                    <a:cubicBezTo>
                      <a:pt x="177684" y="245269"/>
                      <a:pt x="272934" y="212884"/>
                      <a:pt x="326274" y="149066"/>
                    </a:cubicBezTo>
                    <a:cubicBezTo>
                      <a:pt x="380566" y="83344"/>
                      <a:pt x="366279" y="10001"/>
                      <a:pt x="366279" y="7144"/>
                    </a:cubicBezTo>
                    <a:lnTo>
                      <a:pt x="297699" y="20479"/>
                    </a:lnTo>
                    <a:lnTo>
                      <a:pt x="297699" y="20479"/>
                    </a:lnTo>
                    <a:cubicBezTo>
                      <a:pt x="297699" y="22384"/>
                      <a:pt x="305319" y="66199"/>
                      <a:pt x="271981" y="105251"/>
                    </a:cubicBezTo>
                    <a:cubicBezTo>
                      <a:pt x="233881" y="150971"/>
                      <a:pt x="153871" y="174784"/>
                      <a:pt x="42429" y="174784"/>
                    </a:cubicBezTo>
                    <a:cubicBezTo>
                      <a:pt x="23379" y="174784"/>
                      <a:pt x="7186" y="190024"/>
                      <a:pt x="7186" y="210026"/>
                    </a:cubicBezTo>
                    <a:cubicBezTo>
                      <a:pt x="6234" y="229076"/>
                      <a:pt x="21474" y="245269"/>
                      <a:pt x="41476" y="245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73">
                <a:extLst>
                  <a:ext uri="{FF2B5EF4-FFF2-40B4-BE49-F238E27FC236}">
                    <a16:creationId xmlns="" xmlns:a16="http://schemas.microsoft.com/office/drawing/2014/main" id="{67A635C4-6D61-4D6A-8217-8521AE854DAA}"/>
                  </a:ext>
                </a:extLst>
              </p:cNvPr>
              <p:cNvSpPr/>
              <p:nvPr/>
            </p:nvSpPr>
            <p:spPr>
              <a:xfrm>
                <a:off x="6677501" y="3390423"/>
                <a:ext cx="85725" cy="76200"/>
              </a:xfrm>
              <a:custGeom>
                <a:avLst/>
                <a:gdLst>
                  <a:gd name="connsiteX0" fmla="*/ 7144 w 85725"/>
                  <a:gd name="connsiteY0" fmla="*/ 21431 h 76200"/>
                  <a:gd name="connsiteX1" fmla="*/ 37624 w 85725"/>
                  <a:gd name="connsiteY1" fmla="*/ 7144 h 76200"/>
                  <a:gd name="connsiteX2" fmla="*/ 51911 w 85725"/>
                  <a:gd name="connsiteY2" fmla="*/ 7144 h 76200"/>
                  <a:gd name="connsiteX3" fmla="*/ 82391 w 85725"/>
                  <a:gd name="connsiteY3" fmla="*/ 21431 h 76200"/>
                  <a:gd name="connsiteX4" fmla="*/ 82391 w 85725"/>
                  <a:gd name="connsiteY4" fmla="*/ 60484 h 76200"/>
                  <a:gd name="connsiteX5" fmla="*/ 51911 w 85725"/>
                  <a:gd name="connsiteY5" fmla="*/ 74771 h 76200"/>
                  <a:gd name="connsiteX6" fmla="*/ 37624 w 85725"/>
                  <a:gd name="connsiteY6" fmla="*/ 74771 h 76200"/>
                  <a:gd name="connsiteX7" fmla="*/ 7144 w 85725"/>
                  <a:gd name="connsiteY7" fmla="*/ 60484 h 76200"/>
                  <a:gd name="connsiteX8" fmla="*/ 7144 w 85725"/>
                  <a:gd name="connsiteY8" fmla="*/ 214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7144" y="21431"/>
                    </a:move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74">
                <a:extLst>
                  <a:ext uri="{FF2B5EF4-FFF2-40B4-BE49-F238E27FC236}">
                    <a16:creationId xmlns="" xmlns:a16="http://schemas.microsoft.com/office/drawing/2014/main" id="{10D3D63E-B04E-4EE3-9A8B-43D75FD28A17}"/>
                  </a:ext>
                </a:extLst>
              </p:cNvPr>
              <p:cNvSpPr/>
              <p:nvPr/>
            </p:nvSpPr>
            <p:spPr>
              <a:xfrm>
                <a:off x="6612731" y="3234171"/>
                <a:ext cx="209550" cy="171450"/>
              </a:xfrm>
              <a:custGeom>
                <a:avLst/>
                <a:gdLst>
                  <a:gd name="connsiteX0" fmla="*/ 7144 w 209550"/>
                  <a:gd name="connsiteY0" fmla="*/ 40524 h 171450"/>
                  <a:gd name="connsiteX1" fmla="*/ 7144 w 209550"/>
                  <a:gd name="connsiteY1" fmla="*/ 69099 h 171450"/>
                  <a:gd name="connsiteX2" fmla="*/ 114776 w 209550"/>
                  <a:gd name="connsiteY2" fmla="*/ 167206 h 171450"/>
                  <a:gd name="connsiteX3" fmla="*/ 203359 w 209550"/>
                  <a:gd name="connsiteY3" fmla="*/ 66241 h 171450"/>
                  <a:gd name="connsiteX4" fmla="*/ 203359 w 209550"/>
                  <a:gd name="connsiteY4" fmla="*/ 42429 h 171450"/>
                  <a:gd name="connsiteX5" fmla="*/ 170974 w 209550"/>
                  <a:gd name="connsiteY5" fmla="*/ 7186 h 171450"/>
                  <a:gd name="connsiteX6" fmla="*/ 135731 w 209550"/>
                  <a:gd name="connsiteY6" fmla="*/ 40524 h 171450"/>
                  <a:gd name="connsiteX7" fmla="*/ 135731 w 209550"/>
                  <a:gd name="connsiteY7" fmla="*/ 68146 h 171450"/>
                  <a:gd name="connsiteX8" fmla="*/ 110966 w 209550"/>
                  <a:gd name="connsiteY8" fmla="*/ 99579 h 171450"/>
                  <a:gd name="connsiteX9" fmla="*/ 74771 w 209550"/>
                  <a:gd name="connsiteY9" fmla="*/ 70051 h 171450"/>
                  <a:gd name="connsiteX10" fmla="*/ 74771 w 209550"/>
                  <a:gd name="connsiteY10" fmla="*/ 43381 h 171450"/>
                  <a:gd name="connsiteX11" fmla="*/ 47149 w 209550"/>
                  <a:gd name="connsiteY11" fmla="*/ 8139 h 171450"/>
                  <a:gd name="connsiteX12" fmla="*/ 7144 w 209550"/>
                  <a:gd name="connsiteY12" fmla="*/ 40524 h 171450"/>
                  <a:gd name="connsiteX13" fmla="*/ 87154 w 209550"/>
                  <a:gd name="connsiteY13" fmla="*/ 134821 h 171450"/>
                  <a:gd name="connsiteX14" fmla="*/ 107156 w 209550"/>
                  <a:gd name="connsiteY14" fmla="*/ 114819 h 171450"/>
                  <a:gd name="connsiteX15" fmla="*/ 127159 w 209550"/>
                  <a:gd name="connsiteY15" fmla="*/ 134821 h 171450"/>
                  <a:gd name="connsiteX16" fmla="*/ 107156 w 209550"/>
                  <a:gd name="connsiteY16" fmla="*/ 154824 h 171450"/>
                  <a:gd name="connsiteX17" fmla="*/ 87154 w 209550"/>
                  <a:gd name="connsiteY17" fmla="*/ 13482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7144" y="40524"/>
                    </a:moveTo>
                    <a:lnTo>
                      <a:pt x="7144" y="69099"/>
                    </a:lnTo>
                    <a:cubicBezTo>
                      <a:pt x="7144" y="126249"/>
                      <a:pt x="56674" y="171969"/>
                      <a:pt x="114776" y="167206"/>
                    </a:cubicBezTo>
                    <a:cubicBezTo>
                      <a:pt x="165259" y="162444"/>
                      <a:pt x="203359" y="117676"/>
                      <a:pt x="203359" y="66241"/>
                    </a:cubicBezTo>
                    <a:lnTo>
                      <a:pt x="203359" y="42429"/>
                    </a:lnTo>
                    <a:cubicBezTo>
                      <a:pt x="203359" y="24331"/>
                      <a:pt x="190024" y="8139"/>
                      <a:pt x="170974" y="7186"/>
                    </a:cubicBezTo>
                    <a:cubicBezTo>
                      <a:pt x="151924" y="6234"/>
                      <a:pt x="135731" y="21474"/>
                      <a:pt x="135731" y="40524"/>
                    </a:cubicBezTo>
                    <a:lnTo>
                      <a:pt x="135731" y="68146"/>
                    </a:lnTo>
                    <a:cubicBezTo>
                      <a:pt x="135731" y="83386"/>
                      <a:pt x="126206" y="96721"/>
                      <a:pt x="110966" y="99579"/>
                    </a:cubicBezTo>
                    <a:cubicBezTo>
                      <a:pt x="91916" y="103389"/>
                      <a:pt x="74771" y="88149"/>
                      <a:pt x="74771" y="70051"/>
                    </a:cubicBezTo>
                    <a:lnTo>
                      <a:pt x="74771" y="43381"/>
                    </a:lnTo>
                    <a:cubicBezTo>
                      <a:pt x="74771" y="26236"/>
                      <a:pt x="63341" y="10996"/>
                      <a:pt x="47149" y="8139"/>
                    </a:cubicBezTo>
                    <a:cubicBezTo>
                      <a:pt x="26194" y="3376"/>
                      <a:pt x="7144" y="19569"/>
                      <a:pt x="7144" y="40524"/>
                    </a:cubicBezTo>
                    <a:close/>
                    <a:moveTo>
                      <a:pt x="87154" y="134821"/>
                    </a:moveTo>
                    <a:cubicBezTo>
                      <a:pt x="87154" y="123391"/>
                      <a:pt x="96679" y="114819"/>
                      <a:pt x="107156" y="114819"/>
                    </a:cubicBezTo>
                    <a:cubicBezTo>
                      <a:pt x="117634" y="114819"/>
                      <a:pt x="127159" y="124344"/>
                      <a:pt x="127159" y="134821"/>
                    </a:cubicBezTo>
                    <a:cubicBezTo>
                      <a:pt x="127159" y="146251"/>
                      <a:pt x="117634" y="154824"/>
                      <a:pt x="107156" y="154824"/>
                    </a:cubicBezTo>
                    <a:cubicBezTo>
                      <a:pt x="96679" y="154824"/>
                      <a:pt x="87154" y="146251"/>
                      <a:pt x="87154" y="1348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75">
                <a:extLst>
                  <a:ext uri="{FF2B5EF4-FFF2-40B4-BE49-F238E27FC236}">
                    <a16:creationId xmlns="" xmlns:a16="http://schemas.microsoft.com/office/drawing/2014/main" id="{ADC59D86-FF4F-4BE8-9815-6199CB7875E3}"/>
                  </a:ext>
                </a:extLst>
              </p:cNvPr>
              <p:cNvSpPr/>
              <p:nvPr/>
            </p:nvSpPr>
            <p:spPr>
              <a:xfrm>
                <a:off x="6213633" y="3518058"/>
                <a:ext cx="228600" cy="228600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76">
                <a:extLst>
                  <a:ext uri="{FF2B5EF4-FFF2-40B4-BE49-F238E27FC236}">
                    <a16:creationId xmlns="" xmlns:a16="http://schemas.microsoft.com/office/drawing/2014/main" id="{F413FA9D-F54E-4C6C-9810-7171C13A26E5}"/>
                  </a:ext>
                </a:extLst>
              </p:cNvPr>
              <p:cNvSpPr/>
              <p:nvPr/>
            </p:nvSpPr>
            <p:spPr>
              <a:xfrm>
                <a:off x="5699283" y="3522821"/>
                <a:ext cx="228600" cy="228600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77">
                <a:extLst>
                  <a:ext uri="{FF2B5EF4-FFF2-40B4-BE49-F238E27FC236}">
                    <a16:creationId xmlns="" xmlns:a16="http://schemas.microsoft.com/office/drawing/2014/main" id="{07B9FCE2-3853-4650-A731-BBAAA93D4F9E}"/>
                  </a:ext>
                </a:extLst>
              </p:cNvPr>
              <p:cNvSpPr/>
              <p:nvPr/>
            </p:nvSpPr>
            <p:spPr>
              <a:xfrm>
                <a:off x="5790723" y="3423761"/>
                <a:ext cx="561975" cy="504825"/>
              </a:xfrm>
              <a:custGeom>
                <a:avLst/>
                <a:gdLst>
                  <a:gd name="connsiteX0" fmla="*/ 381476 w 561975"/>
                  <a:gd name="connsiteY0" fmla="*/ 7144 h 504825"/>
                  <a:gd name="connsiteX1" fmla="*/ 381476 w 561975"/>
                  <a:gd name="connsiteY1" fmla="*/ 7144 h 504825"/>
                  <a:gd name="connsiteX2" fmla="*/ 183356 w 561975"/>
                  <a:gd name="connsiteY2" fmla="*/ 7144 h 504825"/>
                  <a:gd name="connsiteX3" fmla="*/ 183356 w 561975"/>
                  <a:gd name="connsiteY3" fmla="*/ 7144 h 504825"/>
                  <a:gd name="connsiteX4" fmla="*/ 7144 w 561975"/>
                  <a:gd name="connsiteY4" fmla="*/ 255746 h 504825"/>
                  <a:gd name="connsiteX5" fmla="*/ 7144 w 561975"/>
                  <a:gd name="connsiteY5" fmla="*/ 504349 h 504825"/>
                  <a:gd name="connsiteX6" fmla="*/ 200501 w 561975"/>
                  <a:gd name="connsiteY6" fmla="*/ 504349 h 504825"/>
                  <a:gd name="connsiteX7" fmla="*/ 363379 w 561975"/>
                  <a:gd name="connsiteY7" fmla="*/ 504349 h 504825"/>
                  <a:gd name="connsiteX8" fmla="*/ 557689 w 561975"/>
                  <a:gd name="connsiteY8" fmla="*/ 504349 h 504825"/>
                  <a:gd name="connsiteX9" fmla="*/ 557689 w 561975"/>
                  <a:gd name="connsiteY9" fmla="*/ 255746 h 504825"/>
                  <a:gd name="connsiteX10" fmla="*/ 381476 w 561975"/>
                  <a:gd name="connsiteY10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81476" y="7144"/>
                    </a:moveTo>
                    <a:lnTo>
                      <a:pt x="381476" y="7144"/>
                    </a:lnTo>
                    <a:lnTo>
                      <a:pt x="183356" y="7144"/>
                    </a:lnTo>
                    <a:lnTo>
                      <a:pt x="183356" y="7144"/>
                    </a:lnTo>
                    <a:cubicBezTo>
                      <a:pt x="86201" y="9049"/>
                      <a:pt x="7144" y="119539"/>
                      <a:pt x="7144" y="255746"/>
                    </a:cubicBezTo>
                    <a:lnTo>
                      <a:pt x="7144" y="504349"/>
                    </a:lnTo>
                    <a:lnTo>
                      <a:pt x="200501" y="504349"/>
                    </a:lnTo>
                    <a:lnTo>
                      <a:pt x="363379" y="504349"/>
                    </a:lnTo>
                    <a:lnTo>
                      <a:pt x="557689" y="504349"/>
                    </a:lnTo>
                    <a:lnTo>
                      <a:pt x="557689" y="255746"/>
                    </a:lnTo>
                    <a:cubicBezTo>
                      <a:pt x="557689" y="119539"/>
                      <a:pt x="478631" y="9049"/>
                      <a:pt x="381476" y="7144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78">
                <a:extLst>
                  <a:ext uri="{FF2B5EF4-FFF2-40B4-BE49-F238E27FC236}">
                    <a16:creationId xmlns="" xmlns:a16="http://schemas.microsoft.com/office/drawing/2014/main" id="{65EA468A-3453-4134-AA9C-75B2E781AF3A}"/>
                  </a:ext>
                </a:extLst>
              </p:cNvPr>
              <p:cNvSpPr/>
              <p:nvPr/>
            </p:nvSpPr>
            <p:spPr>
              <a:xfrm>
                <a:off x="5790723" y="3661886"/>
                <a:ext cx="561975" cy="504825"/>
              </a:xfrm>
              <a:custGeom>
                <a:avLst/>
                <a:gdLst>
                  <a:gd name="connsiteX0" fmla="*/ 352901 w 561975"/>
                  <a:gd name="connsiteY0" fmla="*/ 504349 h 504825"/>
                  <a:gd name="connsiteX1" fmla="*/ 381476 w 561975"/>
                  <a:gd name="connsiteY1" fmla="*/ 504349 h 504825"/>
                  <a:gd name="connsiteX2" fmla="*/ 221456 w 561975"/>
                  <a:gd name="connsiteY2" fmla="*/ 504349 h 504825"/>
                  <a:gd name="connsiteX3" fmla="*/ 211931 w 561975"/>
                  <a:gd name="connsiteY3" fmla="*/ 504349 h 504825"/>
                  <a:gd name="connsiteX4" fmla="*/ 7144 w 561975"/>
                  <a:gd name="connsiteY4" fmla="*/ 255746 h 504825"/>
                  <a:gd name="connsiteX5" fmla="*/ 7144 w 561975"/>
                  <a:gd name="connsiteY5" fmla="*/ 7144 h 504825"/>
                  <a:gd name="connsiteX6" fmla="*/ 200501 w 561975"/>
                  <a:gd name="connsiteY6" fmla="*/ 7144 h 504825"/>
                  <a:gd name="connsiteX7" fmla="*/ 363379 w 561975"/>
                  <a:gd name="connsiteY7" fmla="*/ 7144 h 504825"/>
                  <a:gd name="connsiteX8" fmla="*/ 557689 w 561975"/>
                  <a:gd name="connsiteY8" fmla="*/ 7144 h 504825"/>
                  <a:gd name="connsiteX9" fmla="*/ 557689 w 561975"/>
                  <a:gd name="connsiteY9" fmla="*/ 255746 h 504825"/>
                  <a:gd name="connsiteX10" fmla="*/ 352901 w 561975"/>
                  <a:gd name="connsiteY10" fmla="*/ 504349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52901" y="504349"/>
                    </a:moveTo>
                    <a:lnTo>
                      <a:pt x="381476" y="504349"/>
                    </a:lnTo>
                    <a:lnTo>
                      <a:pt x="221456" y="504349"/>
                    </a:lnTo>
                    <a:lnTo>
                      <a:pt x="211931" y="504349"/>
                    </a:lnTo>
                    <a:cubicBezTo>
                      <a:pt x="114776" y="502444"/>
                      <a:pt x="7144" y="391954"/>
                      <a:pt x="7144" y="255746"/>
                    </a:cubicBezTo>
                    <a:lnTo>
                      <a:pt x="7144" y="7144"/>
                    </a:lnTo>
                    <a:lnTo>
                      <a:pt x="200501" y="7144"/>
                    </a:lnTo>
                    <a:lnTo>
                      <a:pt x="363379" y="7144"/>
                    </a:lnTo>
                    <a:lnTo>
                      <a:pt x="557689" y="7144"/>
                    </a:lnTo>
                    <a:lnTo>
                      <a:pt x="557689" y="255746"/>
                    </a:lnTo>
                    <a:cubicBezTo>
                      <a:pt x="557689" y="391954"/>
                      <a:pt x="450056" y="502444"/>
                      <a:pt x="352901" y="50434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79">
                <a:extLst>
                  <a:ext uri="{FF2B5EF4-FFF2-40B4-BE49-F238E27FC236}">
                    <a16:creationId xmlns="" xmlns:a16="http://schemas.microsoft.com/office/drawing/2014/main" id="{9DDCC2C4-D502-4A91-A879-15A19F8559B2}"/>
                  </a:ext>
                </a:extLst>
              </p:cNvPr>
              <p:cNvSpPr/>
              <p:nvPr/>
            </p:nvSpPr>
            <p:spPr>
              <a:xfrm>
                <a:off x="631174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80">
                <a:extLst>
                  <a:ext uri="{FF2B5EF4-FFF2-40B4-BE49-F238E27FC236}">
                    <a16:creationId xmlns="" xmlns:a16="http://schemas.microsoft.com/office/drawing/2014/main" id="{E93D5BF8-FF2C-41DB-8BB3-9B81615A2103}"/>
                  </a:ext>
                </a:extLst>
              </p:cNvPr>
              <p:cNvSpPr/>
              <p:nvPr/>
            </p:nvSpPr>
            <p:spPr>
              <a:xfrm>
                <a:off x="567928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81">
                <a:extLst>
                  <a:ext uri="{FF2B5EF4-FFF2-40B4-BE49-F238E27FC236}">
                    <a16:creationId xmlns="" xmlns:a16="http://schemas.microsoft.com/office/drawing/2014/main" id="{17AA396F-A974-4ADE-B23A-0B3EA3E86F24}"/>
                  </a:ext>
                </a:extLst>
              </p:cNvPr>
              <p:cNvSpPr/>
              <p:nvPr/>
            </p:nvSpPr>
            <p:spPr>
              <a:xfrm>
                <a:off x="5749766" y="2922746"/>
                <a:ext cx="638175" cy="466725"/>
              </a:xfrm>
              <a:custGeom>
                <a:avLst/>
                <a:gdLst>
                  <a:gd name="connsiteX0" fmla="*/ 639604 w 638175"/>
                  <a:gd name="connsiteY0" fmla="*/ 273844 h 466725"/>
                  <a:gd name="connsiteX1" fmla="*/ 451009 w 638175"/>
                  <a:gd name="connsiteY1" fmla="*/ 462439 h 466725"/>
                  <a:gd name="connsiteX2" fmla="*/ 195739 w 638175"/>
                  <a:gd name="connsiteY2" fmla="*/ 462439 h 466725"/>
                  <a:gd name="connsiteX3" fmla="*/ 7144 w 638175"/>
                  <a:gd name="connsiteY3" fmla="*/ 273844 h 466725"/>
                  <a:gd name="connsiteX4" fmla="*/ 7144 w 638175"/>
                  <a:gd name="connsiteY4" fmla="*/ 195739 h 466725"/>
                  <a:gd name="connsiteX5" fmla="*/ 195739 w 638175"/>
                  <a:gd name="connsiteY5" fmla="*/ 7144 h 466725"/>
                  <a:gd name="connsiteX6" fmla="*/ 451009 w 638175"/>
                  <a:gd name="connsiteY6" fmla="*/ 7144 h 466725"/>
                  <a:gd name="connsiteX7" fmla="*/ 639604 w 638175"/>
                  <a:gd name="connsiteY7" fmla="*/ 195739 h 466725"/>
                  <a:gd name="connsiteX8" fmla="*/ 639604 w 638175"/>
                  <a:gd name="connsiteY8" fmla="*/ 27384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175" h="466725">
                    <a:moveTo>
                      <a:pt x="639604" y="273844"/>
                    </a:moveTo>
                    <a:cubicBezTo>
                      <a:pt x="639604" y="377666"/>
                      <a:pt x="554831" y="462439"/>
                      <a:pt x="451009" y="462439"/>
                    </a:cubicBezTo>
                    <a:lnTo>
                      <a:pt x="195739" y="462439"/>
                    </a:lnTo>
                    <a:cubicBezTo>
                      <a:pt x="91916" y="462439"/>
                      <a:pt x="7144" y="377666"/>
                      <a:pt x="7144" y="273844"/>
                    </a:cubicBezTo>
                    <a:lnTo>
                      <a:pt x="7144" y="195739"/>
                    </a:lnTo>
                    <a:cubicBezTo>
                      <a:pt x="7144" y="91916"/>
                      <a:pt x="91916" y="7144"/>
                      <a:pt x="195739" y="7144"/>
                    </a:cubicBezTo>
                    <a:lnTo>
                      <a:pt x="451009" y="7144"/>
                    </a:lnTo>
                    <a:cubicBezTo>
                      <a:pt x="554831" y="7144"/>
                      <a:pt x="639604" y="91916"/>
                      <a:pt x="639604" y="195739"/>
                    </a:cubicBezTo>
                    <a:lnTo>
                      <a:pt x="639604" y="27384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82">
                <a:extLst>
                  <a:ext uri="{FF2B5EF4-FFF2-40B4-BE49-F238E27FC236}">
                    <a16:creationId xmlns="" xmlns:a16="http://schemas.microsoft.com/office/drawing/2014/main" id="{1C894E2E-635C-4138-9924-81B37563A231}"/>
                  </a:ext>
                </a:extLst>
              </p:cNvPr>
              <p:cNvSpPr/>
              <p:nvPr/>
            </p:nvSpPr>
            <p:spPr>
              <a:xfrm>
                <a:off x="5949791" y="2833211"/>
                <a:ext cx="228600" cy="95250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86">
                <a:extLst>
                  <a:ext uri="{FF2B5EF4-FFF2-40B4-BE49-F238E27FC236}">
                    <a16:creationId xmlns="" xmlns:a16="http://schemas.microsoft.com/office/drawing/2014/main" id="{F96A9CCE-DB21-4CA0-B5FF-E000C1B15DBC}"/>
                  </a:ext>
                </a:extLst>
              </p:cNvPr>
              <p:cNvSpPr/>
              <p:nvPr/>
            </p:nvSpPr>
            <p:spPr>
              <a:xfrm>
                <a:off x="6037355" y="2683668"/>
                <a:ext cx="57150" cy="190500"/>
              </a:xfrm>
              <a:custGeom>
                <a:avLst/>
                <a:gdLst>
                  <a:gd name="connsiteX0" fmla="*/ 21497 w 57150"/>
                  <a:gd name="connsiteY0" fmla="*/ 35719 h 190500"/>
                  <a:gd name="connsiteX1" fmla="*/ 7209 w 57150"/>
                  <a:gd name="connsiteY1" fmla="*/ 158591 h 190500"/>
                  <a:gd name="connsiteX2" fmla="*/ 28164 w 57150"/>
                  <a:gd name="connsiteY2" fmla="*/ 189071 h 190500"/>
                  <a:gd name="connsiteX3" fmla="*/ 50072 w 57150"/>
                  <a:gd name="connsiteY3" fmla="*/ 159544 h 190500"/>
                  <a:gd name="connsiteX4" fmla="*/ 43404 w 57150"/>
                  <a:gd name="connsiteY4" fmla="*/ 37624 h 190500"/>
                  <a:gd name="connsiteX5" fmla="*/ 33879 w 57150"/>
                  <a:gd name="connsiteY5" fmla="*/ 7144 h 190500"/>
                  <a:gd name="connsiteX6" fmla="*/ 21497 w 57150"/>
                  <a:gd name="connsiteY6" fmla="*/ 3571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90500">
                    <a:moveTo>
                      <a:pt x="21497" y="35719"/>
                    </a:moveTo>
                    <a:lnTo>
                      <a:pt x="7209" y="158591"/>
                    </a:lnTo>
                    <a:cubicBezTo>
                      <a:pt x="6257" y="174784"/>
                      <a:pt x="15782" y="189071"/>
                      <a:pt x="28164" y="189071"/>
                    </a:cubicBezTo>
                    <a:cubicBezTo>
                      <a:pt x="39594" y="189071"/>
                      <a:pt x="50072" y="176689"/>
                      <a:pt x="50072" y="159544"/>
                    </a:cubicBezTo>
                    <a:lnTo>
                      <a:pt x="43404" y="37624"/>
                    </a:lnTo>
                    <a:cubicBezTo>
                      <a:pt x="44357" y="21431"/>
                      <a:pt x="45309" y="7144"/>
                      <a:pt x="33879" y="7144"/>
                    </a:cubicBezTo>
                    <a:cubicBezTo>
                      <a:pt x="21497" y="7144"/>
                      <a:pt x="22449" y="19526"/>
                      <a:pt x="21497" y="3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87">
                <a:extLst>
                  <a:ext uri="{FF2B5EF4-FFF2-40B4-BE49-F238E27FC236}">
                    <a16:creationId xmlns="" xmlns:a16="http://schemas.microsoft.com/office/drawing/2014/main" id="{32E5C182-B9C5-49E9-9D5B-96286F5E3654}"/>
                  </a:ext>
                </a:extLst>
              </p:cNvPr>
              <p:cNvSpPr/>
              <p:nvPr/>
            </p:nvSpPr>
            <p:spPr>
              <a:xfrm>
                <a:off x="597550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88">
                <a:extLst>
                  <a:ext uri="{FF2B5EF4-FFF2-40B4-BE49-F238E27FC236}">
                    <a16:creationId xmlns="" xmlns:a16="http://schemas.microsoft.com/office/drawing/2014/main" id="{0FB0D80E-3D1B-42B8-8683-DB425242D063}"/>
                  </a:ext>
                </a:extLst>
              </p:cNvPr>
              <p:cNvSpPr/>
              <p:nvPr/>
            </p:nvSpPr>
            <p:spPr>
              <a:xfrm>
                <a:off x="6029801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89">
                <a:extLst>
                  <a:ext uri="{FF2B5EF4-FFF2-40B4-BE49-F238E27FC236}">
                    <a16:creationId xmlns="" xmlns:a16="http://schemas.microsoft.com/office/drawing/2014/main" id="{5CF09EF6-5972-42F4-AC05-9EA07CBED21E}"/>
                  </a:ext>
                </a:extLst>
              </p:cNvPr>
              <p:cNvSpPr/>
              <p:nvPr/>
            </p:nvSpPr>
            <p:spPr>
              <a:xfrm>
                <a:off x="6081236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90">
                <a:extLst>
                  <a:ext uri="{FF2B5EF4-FFF2-40B4-BE49-F238E27FC236}">
                    <a16:creationId xmlns="" xmlns:a16="http://schemas.microsoft.com/office/drawing/2014/main" id="{DF7B1910-133B-4FAA-945E-13B140E4D168}"/>
                  </a:ext>
                </a:extLst>
              </p:cNvPr>
              <p:cNvSpPr/>
              <p:nvPr/>
            </p:nvSpPr>
            <p:spPr>
              <a:xfrm>
                <a:off x="613552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91">
                <a:extLst>
                  <a:ext uri="{FF2B5EF4-FFF2-40B4-BE49-F238E27FC236}">
                    <a16:creationId xmlns="" xmlns:a16="http://schemas.microsoft.com/office/drawing/2014/main" id="{FB535BA5-DBD4-4E86-9DB6-772AEA69CC0D}"/>
                  </a:ext>
                </a:extLst>
              </p:cNvPr>
              <p:cNvSpPr/>
              <p:nvPr/>
            </p:nvSpPr>
            <p:spPr>
              <a:xfrm>
                <a:off x="5829776" y="3046571"/>
                <a:ext cx="485775" cy="161925"/>
              </a:xfrm>
              <a:custGeom>
                <a:avLst/>
                <a:gdLst>
                  <a:gd name="connsiteX0" fmla="*/ 401479 w 485775"/>
                  <a:gd name="connsiteY0" fmla="*/ 7144 h 161925"/>
                  <a:gd name="connsiteX1" fmla="*/ 84296 w 485775"/>
                  <a:gd name="connsiteY1" fmla="*/ 7144 h 161925"/>
                  <a:gd name="connsiteX2" fmla="*/ 7144 w 485775"/>
                  <a:gd name="connsiteY2" fmla="*/ 84296 h 161925"/>
                  <a:gd name="connsiteX3" fmla="*/ 84296 w 485775"/>
                  <a:gd name="connsiteY3" fmla="*/ 161449 h 161925"/>
                  <a:gd name="connsiteX4" fmla="*/ 401479 w 485775"/>
                  <a:gd name="connsiteY4" fmla="*/ 161449 h 161925"/>
                  <a:gd name="connsiteX5" fmla="*/ 478631 w 485775"/>
                  <a:gd name="connsiteY5" fmla="*/ 84296 h 161925"/>
                  <a:gd name="connsiteX6" fmla="*/ 401479 w 485775"/>
                  <a:gd name="connsiteY6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161925">
                    <a:moveTo>
                      <a:pt x="401479" y="7144"/>
                    </a:moveTo>
                    <a:lnTo>
                      <a:pt x="84296" y="7144"/>
                    </a:lnTo>
                    <a:cubicBezTo>
                      <a:pt x="41434" y="7144"/>
                      <a:pt x="7144" y="41434"/>
                      <a:pt x="7144" y="84296"/>
                    </a:cubicBezTo>
                    <a:cubicBezTo>
                      <a:pt x="7144" y="127159"/>
                      <a:pt x="41434" y="161449"/>
                      <a:pt x="84296" y="161449"/>
                    </a:cubicBezTo>
                    <a:lnTo>
                      <a:pt x="401479" y="161449"/>
                    </a:lnTo>
                    <a:cubicBezTo>
                      <a:pt x="444341" y="161449"/>
                      <a:pt x="478631" y="127159"/>
                      <a:pt x="478631" y="84296"/>
                    </a:cubicBezTo>
                    <a:cubicBezTo>
                      <a:pt x="478631" y="41434"/>
                      <a:pt x="444341" y="7144"/>
                      <a:pt x="40147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92">
                <a:extLst>
                  <a:ext uri="{FF2B5EF4-FFF2-40B4-BE49-F238E27FC236}">
                    <a16:creationId xmlns="" xmlns:a16="http://schemas.microsoft.com/office/drawing/2014/main" id="{E538BCBB-02AA-4F34-82B1-7A5E336FA2EE}"/>
                  </a:ext>
                </a:extLst>
              </p:cNvPr>
              <p:cNvSpPr/>
              <p:nvPr/>
            </p:nvSpPr>
            <p:spPr>
              <a:xfrm>
                <a:off x="5923121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93">
                <a:extLst>
                  <a:ext uri="{FF2B5EF4-FFF2-40B4-BE49-F238E27FC236}">
                    <a16:creationId xmlns="" xmlns:a16="http://schemas.microsoft.com/office/drawing/2014/main" id="{EB4474BE-02D9-4157-8C0F-77B05BC0FA70}"/>
                  </a:ext>
                </a:extLst>
              </p:cNvPr>
              <p:cNvSpPr/>
              <p:nvPr/>
            </p:nvSpPr>
            <p:spPr>
              <a:xfrm>
                <a:off x="6164103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94">
                <a:extLst>
                  <a:ext uri="{FF2B5EF4-FFF2-40B4-BE49-F238E27FC236}">
                    <a16:creationId xmlns="" xmlns:a16="http://schemas.microsoft.com/office/drawing/2014/main" id="{908C908A-45F2-4924-AB6C-4861C32BC108}"/>
                  </a:ext>
                </a:extLst>
              </p:cNvPr>
              <p:cNvSpPr/>
              <p:nvPr/>
            </p:nvSpPr>
            <p:spPr>
              <a:xfrm>
                <a:off x="5936456" y="3367563"/>
                <a:ext cx="276225" cy="66675"/>
              </a:xfrm>
              <a:custGeom>
                <a:avLst/>
                <a:gdLst>
                  <a:gd name="connsiteX0" fmla="*/ 273844 w 276225"/>
                  <a:gd name="connsiteY0" fmla="*/ 35719 h 66675"/>
                  <a:gd name="connsiteX1" fmla="*/ 245269 w 276225"/>
                  <a:gd name="connsiteY1" fmla="*/ 64294 h 66675"/>
                  <a:gd name="connsiteX2" fmla="*/ 35719 w 276225"/>
                  <a:gd name="connsiteY2" fmla="*/ 64294 h 66675"/>
                  <a:gd name="connsiteX3" fmla="*/ 7144 w 276225"/>
                  <a:gd name="connsiteY3" fmla="*/ 35719 h 66675"/>
                  <a:gd name="connsiteX4" fmla="*/ 7144 w 276225"/>
                  <a:gd name="connsiteY4" fmla="*/ 35719 h 66675"/>
                  <a:gd name="connsiteX5" fmla="*/ 35719 w 276225"/>
                  <a:gd name="connsiteY5" fmla="*/ 7144 h 66675"/>
                  <a:gd name="connsiteX6" fmla="*/ 245269 w 276225"/>
                  <a:gd name="connsiteY6" fmla="*/ 7144 h 66675"/>
                  <a:gd name="connsiteX7" fmla="*/ 273844 w 276225"/>
                  <a:gd name="connsiteY7" fmla="*/ 35719 h 66675"/>
                  <a:gd name="connsiteX8" fmla="*/ 273844 w 276225"/>
                  <a:gd name="connsiteY8" fmla="*/ 3571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6675">
                    <a:moveTo>
                      <a:pt x="273844" y="35719"/>
                    </a:moveTo>
                    <a:cubicBezTo>
                      <a:pt x="273844" y="50959"/>
                      <a:pt x="261461" y="64294"/>
                      <a:pt x="245269" y="64294"/>
                    </a:cubicBezTo>
                    <a:lnTo>
                      <a:pt x="35719" y="64294"/>
                    </a:lnTo>
                    <a:cubicBezTo>
                      <a:pt x="20479" y="64294"/>
                      <a:pt x="7144" y="51911"/>
                      <a:pt x="7144" y="35719"/>
                    </a:cubicBezTo>
                    <a:lnTo>
                      <a:pt x="7144" y="35719"/>
                    </a:lnTo>
                    <a:cubicBezTo>
                      <a:pt x="7144" y="20479"/>
                      <a:pt x="19526" y="7144"/>
                      <a:pt x="35719" y="7144"/>
                    </a:cubicBezTo>
                    <a:lnTo>
                      <a:pt x="245269" y="7144"/>
                    </a:lnTo>
                    <a:cubicBezTo>
                      <a:pt x="260509" y="7144"/>
                      <a:pt x="273844" y="19526"/>
                      <a:pt x="273844" y="35719"/>
                    </a:cubicBezTo>
                    <a:lnTo>
                      <a:pt x="273844" y="3571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95">
                <a:extLst>
                  <a:ext uri="{FF2B5EF4-FFF2-40B4-BE49-F238E27FC236}">
                    <a16:creationId xmlns="" xmlns:a16="http://schemas.microsoft.com/office/drawing/2014/main" id="{81E7388F-61B0-4502-89E5-F52604D4CD44}"/>
                  </a:ext>
                </a:extLst>
              </p:cNvPr>
              <p:cNvSpPr/>
              <p:nvPr/>
            </p:nvSpPr>
            <p:spPr>
              <a:xfrm>
                <a:off x="5853588" y="3629501"/>
                <a:ext cx="438150" cy="304800"/>
              </a:xfrm>
              <a:custGeom>
                <a:avLst/>
                <a:gdLst>
                  <a:gd name="connsiteX0" fmla="*/ 392906 w 438150"/>
                  <a:gd name="connsiteY0" fmla="*/ 298609 h 304800"/>
                  <a:gd name="connsiteX1" fmla="*/ 48101 w 438150"/>
                  <a:gd name="connsiteY1" fmla="*/ 298609 h 304800"/>
                  <a:gd name="connsiteX2" fmla="*/ 7144 w 438150"/>
                  <a:gd name="connsiteY2" fmla="*/ 257651 h 304800"/>
                  <a:gd name="connsiteX3" fmla="*/ 7144 w 438150"/>
                  <a:gd name="connsiteY3" fmla="*/ 48101 h 304800"/>
                  <a:gd name="connsiteX4" fmla="*/ 48101 w 438150"/>
                  <a:gd name="connsiteY4" fmla="*/ 7144 h 304800"/>
                  <a:gd name="connsiteX5" fmla="*/ 393859 w 438150"/>
                  <a:gd name="connsiteY5" fmla="*/ 7144 h 304800"/>
                  <a:gd name="connsiteX6" fmla="*/ 434816 w 438150"/>
                  <a:gd name="connsiteY6" fmla="*/ 48101 h 304800"/>
                  <a:gd name="connsiteX7" fmla="*/ 434816 w 438150"/>
                  <a:gd name="connsiteY7" fmla="*/ 257651 h 304800"/>
                  <a:gd name="connsiteX8" fmla="*/ 392906 w 438150"/>
                  <a:gd name="connsiteY8" fmla="*/ 29860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150" h="304800">
                    <a:moveTo>
                      <a:pt x="392906" y="298609"/>
                    </a:moveTo>
                    <a:lnTo>
                      <a:pt x="48101" y="298609"/>
                    </a:lnTo>
                    <a:cubicBezTo>
                      <a:pt x="26194" y="298609"/>
                      <a:pt x="7144" y="280511"/>
                      <a:pt x="7144" y="257651"/>
                    </a:cubicBezTo>
                    <a:lnTo>
                      <a:pt x="7144" y="48101"/>
                    </a:lnTo>
                    <a:cubicBezTo>
                      <a:pt x="7144" y="26194"/>
                      <a:pt x="25241" y="7144"/>
                      <a:pt x="48101" y="7144"/>
                    </a:cubicBezTo>
                    <a:lnTo>
                      <a:pt x="393859" y="7144"/>
                    </a:lnTo>
                    <a:cubicBezTo>
                      <a:pt x="415766" y="7144"/>
                      <a:pt x="434816" y="25241"/>
                      <a:pt x="434816" y="48101"/>
                    </a:cubicBezTo>
                    <a:lnTo>
                      <a:pt x="434816" y="257651"/>
                    </a:lnTo>
                    <a:cubicBezTo>
                      <a:pt x="433864" y="280511"/>
                      <a:pt x="414814" y="298609"/>
                      <a:pt x="392906" y="29860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2955533" y="1022793"/>
            <a:ext cx="57454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Conclusion</a:t>
            </a:r>
            <a:endParaRPr lang="fr-FR" sz="3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=""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621042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7554" y="444784"/>
            <a:ext cx="69237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PLAN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021865" y="1706975"/>
            <a:ext cx="5622300" cy="769441"/>
            <a:chOff x="1848112" y="1575921"/>
            <a:chExt cx="5622300" cy="769441"/>
          </a:xfrm>
        </p:grpSpPr>
        <p:sp>
          <p:nvSpPr>
            <p:cNvPr id="9" name="TextBox 8"/>
            <p:cNvSpPr txBox="1"/>
            <p:nvPr/>
          </p:nvSpPr>
          <p:spPr>
            <a:xfrm>
              <a:off x="2705936" y="1789403"/>
              <a:ext cx="476447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fr-FR" sz="2000" b="1" dirty="0">
                  <a:latin typeface="Century Gothic" charset="0"/>
                  <a:ea typeface="Century Gothic" charset="0"/>
                  <a:cs typeface="Century Gothic" charset="0"/>
                </a:rPr>
                <a:t>Introduction au Big Data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8C572D2-FF82-4F09-A87C-3D3A60EF1C3D}"/>
              </a:ext>
            </a:extLst>
          </p:cNvPr>
          <p:cNvGrpSpPr/>
          <p:nvPr/>
        </p:nvGrpSpPr>
        <p:grpSpPr>
          <a:xfrm>
            <a:off x="1021865" y="2841953"/>
            <a:ext cx="10287114" cy="1029090"/>
            <a:chOff x="1848112" y="1575921"/>
            <a:chExt cx="10287114" cy="102909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FCF8A9D-7E22-4279-8535-9C4F0258D7B9}"/>
                </a:ext>
              </a:extLst>
            </p:cNvPr>
            <p:cNvSpPr txBox="1"/>
            <p:nvPr/>
          </p:nvSpPr>
          <p:spPr>
            <a:xfrm>
              <a:off x="2705936" y="1789403"/>
              <a:ext cx="9429290" cy="8156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fr-FR" sz="2000" b="1" dirty="0">
                  <a:latin typeface="Century Gothic" charset="0"/>
                  <a:ea typeface="Century Gothic" charset="0"/>
                  <a:cs typeface="Century Gothic" charset="0"/>
                </a:rPr>
                <a:t>L</a:t>
              </a:r>
              <a:r>
                <a:rPr lang="fr-FR" sz="2000" b="1" dirty="0" smtClean="0">
                  <a:latin typeface="Century Gothic" charset="0"/>
                  <a:ea typeface="Century Gothic" charset="0"/>
                  <a:cs typeface="Century Gothic" charset="0"/>
                </a:rPr>
                <a:t>es algorithmes de </a:t>
              </a:r>
              <a:r>
                <a:rPr lang="fr-FR" sz="2000" b="1" dirty="0">
                  <a:latin typeface="Century Gothic" charset="0"/>
                  <a:ea typeface="Century Gothic" charset="0"/>
                  <a:cs typeface="Century Gothic" charset="0"/>
                </a:rPr>
                <a:t>B</a:t>
              </a:r>
              <a:r>
                <a:rPr lang="fr-FR" sz="2000" b="1" dirty="0" smtClean="0">
                  <a:latin typeface="Century Gothic" charset="0"/>
                  <a:ea typeface="Century Gothic" charset="0"/>
                  <a:cs typeface="Century Gothic" charset="0"/>
                </a:rPr>
                <a:t>ig Data les plus utilises</a:t>
              </a:r>
            </a:p>
            <a:p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6D74D0-F347-4E58-A9D8-7E9536FAAEC3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66517ED-D341-498B-BF06-476933A43F6B}"/>
              </a:ext>
            </a:extLst>
          </p:cNvPr>
          <p:cNvGrpSpPr/>
          <p:nvPr/>
        </p:nvGrpSpPr>
        <p:grpSpPr>
          <a:xfrm>
            <a:off x="1021865" y="3976931"/>
            <a:ext cx="5365516" cy="1029090"/>
            <a:chOff x="1848112" y="1575921"/>
            <a:chExt cx="5365516" cy="1029090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90EC436-1B46-49D9-A7E4-ADECB5E929DF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8156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latin typeface="Century Gothic" charset="0"/>
                  <a:ea typeface="Century Gothic" charset="0"/>
                  <a:cs typeface="Century Gothic" charset="0"/>
                </a:rPr>
                <a:t>Machine learning &amp; B</a:t>
              </a:r>
              <a:r>
                <a:rPr lang="en-US" altLang="ko-KR" sz="2000" b="1" dirty="0" smtClean="0">
                  <a:latin typeface="Century Gothic" charset="0"/>
                  <a:ea typeface="Century Gothic" charset="0"/>
                  <a:cs typeface="Century Gothic" charset="0"/>
                </a:rPr>
                <a:t>ig </a:t>
              </a:r>
              <a:r>
                <a:rPr lang="en-US" altLang="ko-KR" sz="2000" b="1" dirty="0">
                  <a:latin typeface="Century Gothic" charset="0"/>
                  <a:ea typeface="Century Gothic" charset="0"/>
                  <a:cs typeface="Century Gothic" charset="0"/>
                </a:rPr>
                <a:t>D</a:t>
              </a:r>
              <a:r>
                <a:rPr lang="en-US" altLang="ko-KR" sz="2000" b="1" dirty="0" smtClean="0">
                  <a:latin typeface="Century Gothic" charset="0"/>
                  <a:ea typeface="Century Gothic" charset="0"/>
                  <a:cs typeface="Century Gothic" charset="0"/>
                </a:rPr>
                <a:t>ata</a:t>
              </a:r>
              <a:endParaRPr lang="en-US" altLang="ko-KR" sz="2000" b="1" dirty="0">
                <a:latin typeface="Century Gothic" charset="0"/>
                <a:ea typeface="Century Gothic" charset="0"/>
                <a:cs typeface="Century Gothic" charset="0"/>
              </a:endParaRPr>
            </a:p>
            <a:p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F831A6C-272F-4BDD-8F88-4227AAB90FB2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DEE4032-D811-4C99-AE03-98362C887B64}"/>
              </a:ext>
            </a:extLst>
          </p:cNvPr>
          <p:cNvGrpSpPr/>
          <p:nvPr/>
        </p:nvGrpSpPr>
        <p:grpSpPr>
          <a:xfrm>
            <a:off x="1021865" y="5111908"/>
            <a:ext cx="7419174" cy="1029090"/>
            <a:chOff x="1848112" y="1575921"/>
            <a:chExt cx="7419174" cy="1029090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DFCC804-6C1D-4C67-B274-1978635DA6F9}"/>
                </a:ext>
              </a:extLst>
            </p:cNvPr>
            <p:cNvSpPr txBox="1"/>
            <p:nvPr/>
          </p:nvSpPr>
          <p:spPr>
            <a:xfrm>
              <a:off x="2705935" y="1789403"/>
              <a:ext cx="6561351" cy="8156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latin typeface="Century Gothic" charset="0"/>
                  <a:ea typeface="Century Gothic" charset="0"/>
                  <a:cs typeface="Century Gothic" charset="0"/>
                </a:rPr>
                <a:t>Les applications de machine learning en </a:t>
              </a:r>
              <a:r>
                <a:rPr lang="en-US" altLang="ko-KR" sz="2000" b="1" dirty="0" smtClean="0">
                  <a:latin typeface="Century Gothic" charset="0"/>
                  <a:ea typeface="Century Gothic" charset="0"/>
                  <a:cs typeface="Century Gothic" charset="0"/>
                </a:rPr>
                <a:t>Big </a:t>
              </a:r>
              <a:r>
                <a:rPr lang="en-US" altLang="ko-KR" sz="2000" b="1" dirty="0">
                  <a:latin typeface="Century Gothic" charset="0"/>
                  <a:ea typeface="Century Gothic" charset="0"/>
                  <a:cs typeface="Century Gothic" charset="0"/>
                </a:rPr>
                <a:t>D</a:t>
              </a:r>
              <a:r>
                <a:rPr lang="en-US" altLang="ko-KR" sz="2000" b="1" dirty="0" smtClean="0">
                  <a:latin typeface="Century Gothic" charset="0"/>
                  <a:ea typeface="Century Gothic" charset="0"/>
                  <a:cs typeface="Century Gothic" charset="0"/>
                </a:rPr>
                <a:t>ata</a:t>
              </a:r>
              <a:endParaRPr lang="en-US" altLang="ko-KR" sz="2000" b="1" dirty="0">
                <a:latin typeface="Century Gothic" charset="0"/>
                <a:ea typeface="Century Gothic" charset="0"/>
                <a:cs typeface="Century Gothic" charset="0"/>
              </a:endParaRPr>
            </a:p>
            <a:p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B7AC64B-48B2-4F4F-A626-7901145018C6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aphic 421">
            <a:extLst>
              <a:ext uri="{FF2B5EF4-FFF2-40B4-BE49-F238E27FC236}">
                <a16:creationId xmlns="" xmlns:a16="http://schemas.microsoft.com/office/drawing/2014/main" id="{6BCD7C82-61F3-4BB0-91FA-83FBE23EC842}"/>
              </a:ext>
            </a:extLst>
          </p:cNvPr>
          <p:cNvGrpSpPr/>
          <p:nvPr/>
        </p:nvGrpSpPr>
        <p:grpSpPr>
          <a:xfrm flipH="1">
            <a:off x="8141427" y="601841"/>
            <a:ext cx="2882106" cy="5665072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6AA9452-93F9-4986-920A-621F202468B9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F785BC8-6E59-4D54-8868-D2C02683652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9931ACF-B3DB-40D4-9099-E1F3BAD63C43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50395B3F-651F-4464-B9AA-7AD8A0B22BE8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5D38DB3B-A1DF-4C66-9800-51A1A729E797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5619512B-CC39-42C6-8AEB-FC791A67882D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86A2C4F-A6AD-43E0-ADA9-CC65DEB654F9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0EA18B00-CAE6-4FA8-9459-9A96A7BB093E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04A41D5B-71EC-4A91-A21C-976FCAB6BB9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B5CEB58-3CE8-42DD-BCFA-E62D1EC1EEF2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C4F23C1-B398-4EC1-8C62-94FED602E514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88BF47E-C1D6-42E3-93F4-1260871C6634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A3CCED5-ACCC-4224-8A31-981ED361536C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442BB3B-3F3A-4F96-8154-D97D396FC07E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E0FBDD4C-FBC7-4D39-9818-830DD62A2E81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588F7B84-B0EE-49E1-A0C1-379AB0B690D7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290045C-05E1-46DA-AA1C-A40512500E7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F9F6F923-33C6-4996-B92E-D44CE50FF7A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A745BC79-8834-4155-929E-4B8C3FC73E92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15D5DBC-D9CF-42A7-9C5A-BDD96DEF0D78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21FB10C2-104D-4ED9-8D15-2999F73BEF1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3D7BAD07-EE32-4A60-B455-2FD98E15EF4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C0CA881-2B17-4542-A2F6-D5444C1FA64B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700D6F2F-E812-47C4-A346-B865DBFB79EE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0A760B8-576F-4E8D-9B1C-848B7FAF95FF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219EB9-7A24-4125-9C58-5A6FC93C8EE4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4C8E84C9-6A7D-41C7-B2E8-D59F1A7FC34E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853D97F2-1F25-4E47-BA15-7CCF69E11D45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8805C98D-2B3B-4CE2-A00F-A966748BBB14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733FBEAC-48C4-4B36-9F16-567371E7B2A2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CC9D1ED6-9306-4FEB-A0AA-75ECEAE2D99E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3A9E52B8-2C52-48C3-B0EC-237EA080FA3B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5B3076B0-2B14-4960-BC15-5963663DCAF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D661B872-989F-453B-851E-B287DABC752C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7EEC082F-9DAA-491C-8E4A-C6ACA1CE540E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AB17AE6D-7BAB-42BC-9A7A-6D78D64B09AF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5389743D-34F9-427E-98FC-489C9DA872EA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A4AB01A2-FF4B-43B6-87AE-8A9583EFD135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5C5D2B8E-1AEE-41CC-AC21-2AE853A75D73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03F537E8-4DEA-42CD-9B7B-0DD233FF7C46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A0B99310-AA6B-4E45-9C9C-F390336B2DC1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F3B0CA10-1348-48DC-824A-A5810771623B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10194A77-CAFB-4628-9157-DE9BDBF20EF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11DEB73-2217-4886-A408-177DF817D470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AE84E001-D732-4F7A-B4A3-B95A83AB4B5A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1D31412-D580-4692-83CB-25B7D6A6B79B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3FA29447-28DD-446D-B7CF-9805D08E2530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27065B92-1BCF-485E-ADE7-FF545CEACB74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65916B4-59A1-40C5-9064-97EC32922F9E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9D5B4F4-021B-4B8C-99E2-2C951BC058E9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57EE16C-1EB4-490E-9600-5597F2D02348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254597BF-7651-4BDE-9462-47555ADFE1CC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644B844-BFA4-4BA2-885F-488717A11293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1B47710A-C060-427E-A4A6-8695147AB602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C309E8B9-7A23-48F1-972E-41D14EF2377F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0DD831A6-73CE-46F7-AC28-01434107212C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498EBBB8-541F-4C32-9BF0-358D4B5062D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CAD02BF9-D6DF-4CCD-B468-0B98CA360AC0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5E27AEE-9DC1-482E-87F6-87DDFC2130C0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04AF9E81-427E-4B09-911B-2D3B58068E9F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D1B93B6C-0F41-4823-A49A-EFBF62439D07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4563054D-9ED6-4B70-A3E8-9E53961C673C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7C4ABA8C-6EA1-41DE-9198-7D885BCFE10D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ACD96B74-B0C6-4922-B818-4EA44B6DE999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57495E30-371C-4D94-A403-8B7CC9878B52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AD34DB05-022D-45BB-8183-3854356D4302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FC1E5EB8-72CA-4E79-A871-BCED3BDCF18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7F37D9E5-B436-4034-AA21-471D7AD215D7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5C68CB3-AE41-44E7-8CE2-A1EAE900B970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88477DF7-7EAD-44FE-A826-A545C81E00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0D6C947-8CFD-4CAE-BE4A-ED7CEA165273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EECEAC2-C3ED-4252-ACB2-039B4060DE07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CA3FE07-9C8E-48D7-AC41-58BF91547E85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1AA5974-22F5-441F-8BEC-DCABD05EF66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F7409D6B-FA0F-4E3A-A66E-8299D73774D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5D2917D-94AF-474F-9CB8-0EE9E63C66E0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15FF3880-F90C-4AE9-BE0F-29F2ED6DF419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DAE234A5-EDCD-41B6-9B1E-99AC1B1F8A0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11182860-C9D4-4CB2-BDC3-93206D34FDF7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21643274-A47C-4AE4-94B1-69F86748ED87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193BD9FC-2854-4C11-BBFA-64B97EA9711B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5F86265-B65B-4949-9AF5-67B5527295BF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E9000B0B-907A-4D6E-B7B8-1FA3CC38971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F86E3866-7DA3-4B5F-9E6F-A78FC3E7AFB3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B1DF4F30-6495-4D5E-A4BE-90056031689C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A794371E-73E9-47F0-9574-123EC51FF0A9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A6AF49A5-E056-4F5A-A396-CD8C534C0534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5F82B30B-16E2-40E8-804F-4A3D8E012C80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801177A8-8F29-4F90-983F-7954B4A0FADA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7E3CAF9E-97BC-4B07-90C9-6F5FACCA01EC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C860ADE8-048B-45E9-83A4-07641B2DC160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F841826D-5F05-45F8-9E8F-9B4F8EA0645C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CEF504B2-0AC1-4031-9CEE-F4ADEE64650D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52ECB6B8-D0FB-4B3A-85D2-5EB45711624C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37AF0D1E-B17C-4CB3-B39A-B4D52910921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BD4CAB69-F865-4AEC-9E56-EF381C54F4FF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F47D7093-59A7-4F6F-A8E1-EDA5D3305394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946041A8-34FF-40C0-BB9F-7DB0D0DDB63B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8B85F4C6-7F3A-415D-BE81-0061A791389B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D9EDD5D4-6B3B-4E7C-B13B-854D02F7FCD0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6F52816E-2911-4943-BFC3-A90641622F2E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2B54F7CC-53FF-4EA2-9650-EB08A07199BC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B542E22D-0577-4F46-9536-47A063B5E12D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6CBF227F-30FE-4C14-8BEF-E2A3A6C5A1CD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465D33EC-2CC8-4171-93F7-89DCB7423770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24913BEC-24DB-4D8A-903F-019561EEE37B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9ACEE0AD-8FAA-4BDA-AC66-527FF6E85294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745DA652-D00F-439B-95F6-54249C13407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E751BDF0-18D5-41AE-99B1-909ABDF2D433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B470FD8C-61CB-4D73-8B37-5E4566AF261A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8BC573FF-6C53-4931-B5FC-B07870AF3B54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DD242230-E1D8-4F3B-A5CB-DE34BC6FB5D9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30D8A272-64F5-47FF-8324-1C56EEDD032E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4D32B557-AEB4-44B4-A34C-F79B53BEACB0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18391559-A733-4FEC-9A73-B1280A648D78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BA81C6A0-349E-4E20-8FB8-E3407A2E59AF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3065A0A9-0AEA-4315-82CE-04AC24ED16E8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B8D19E8F-2136-405A-A03C-759188F84274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720DCE24-4B8C-4886-BB19-C442258ADF46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E6817097-3E90-445E-9E5D-1676CA13CCA5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EEA40582-762E-4DD1-BA45-9F92414DA73F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64A0AB94-CDA1-4F5A-AB0A-15082042AD21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DCA41DE6-BE7A-42D2-9F61-D2FEA550714A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735E1704-6160-49F5-B5D7-CF725879224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4171AA1A-BAF6-47B4-AF51-EC15AC21A8D7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831A16C3-8B1F-4AE6-83E8-D376B1D0C059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9247D7B7-B99C-4520-9370-2CB8C3A7778D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32231F3E-E0FA-4396-9FE7-103C0764BC0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12339080-32D6-434C-BB04-C72D1F8BACB7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B1173F82-0DBA-4E00-BFCF-FA03AE94FB63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2E2B55DC-C8CB-4D82-930A-A8F862313C36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7BE2568D-7A1D-4FE2-BD80-4C09C13BCD1D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D038FFC3-AE8D-4C8C-8F88-E277B07FA21B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93306E64-AD2E-4DEE-A10C-24CBB67D939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928CFA51-08D3-4EE2-97E5-1E970C2114EC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241E442B-1C51-4AD2-BAE4-2344A2A3E9D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00264A1B-10C7-43C0-B5EF-98B352F1A1B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56AFACF8-FDE5-47F7-B6FC-6644377AFA1E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A22CBF17-02A8-4693-A813-BBB876AC09FE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4526E482-A0F8-4489-A695-83FCF7BF2CED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C449549B-223A-4C64-9276-64B4990D3CD0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B9E53562-BBA3-4292-B46A-AE26DFC68960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E2F09D72-57D0-45A2-93A7-282F38D447B0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DFD8C764-DAAA-4CF6-8D30-EB0EC6FB4883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30D3826F-7EDC-457B-BB39-D61B93BC8C2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1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206" y="2743202"/>
            <a:ext cx="9242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Introduction au Big </a:t>
            </a:r>
            <a:r>
              <a:rPr lang="fr-FR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Data</a:t>
            </a:r>
            <a:endParaRPr lang="fr-FR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ysClr val="windowText" lastClr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1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7938" y="967526"/>
            <a:ext cx="85202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4800" b="1" dirty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 phénomène </a:t>
            </a:r>
            <a:r>
              <a:rPr lang="fr-FR" sz="4800" b="1" dirty="0" smtClean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de Big </a:t>
            </a:r>
            <a:r>
              <a:rPr lang="fr-FR" sz="4800" b="1" dirty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Data</a:t>
            </a:r>
            <a:endParaRPr lang="en-US" sz="4800" b="1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3848" y="3567952"/>
            <a:ext cx="8188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latin typeface="Century Gothic" charset="0"/>
                <a:ea typeface="Century Gothic" charset="0"/>
                <a:cs typeface="Century Gothic" charset="0"/>
              </a:rPr>
              <a:t>Qu'est-ce </a:t>
            </a:r>
            <a:r>
              <a:rPr lang="fr-FR" sz="4800" b="1" dirty="0">
                <a:latin typeface="Century Gothic" charset="0"/>
                <a:ea typeface="Century Gothic" charset="0"/>
                <a:cs typeface="Century Gothic" charset="0"/>
              </a:rPr>
              <a:t>que le </a:t>
            </a:r>
            <a:r>
              <a:rPr lang="fr-FR" sz="4800" b="1" dirty="0" err="1">
                <a:latin typeface="Century Gothic" charset="0"/>
                <a:ea typeface="Century Gothic" charset="0"/>
                <a:cs typeface="Century Gothic" charset="0"/>
              </a:rPr>
              <a:t>Big</a:t>
            </a:r>
            <a:r>
              <a:rPr lang="fr-FR" sz="48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4800" b="1" dirty="0" smtClean="0">
                <a:latin typeface="Century Gothic" charset="0"/>
                <a:ea typeface="Century Gothic" charset="0"/>
                <a:cs typeface="Century Gothic" charset="0"/>
              </a:rPr>
              <a:t>Data?</a:t>
            </a:r>
            <a:endParaRPr lang="fr-FR" sz="48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25351" y="2276872"/>
            <a:ext cx="7123044" cy="2208245"/>
            <a:chOff x="1894013" y="1707654"/>
            <a:chExt cx="5342283" cy="1656184"/>
          </a:xfrm>
          <a:solidFill>
            <a:schemeClr val="accent2"/>
          </a:solidFill>
        </p:grpSpPr>
        <p:sp>
          <p:nvSpPr>
            <p:cNvPr id="4" name="Oval 3"/>
            <p:cNvSpPr/>
            <p:nvPr/>
          </p:nvSpPr>
          <p:spPr>
            <a:xfrm>
              <a:off x="1894013" y="1707654"/>
              <a:ext cx="1584176" cy="15841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</a:t>
              </a:r>
              <a:r>
                <a:rPr lang="fr-FR" sz="24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 </a:t>
              </a: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règle de 3V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endParaRPr lang="ko-KR" altLang="en-US" sz="24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25322" y="2271142"/>
              <a:ext cx="263531" cy="457200"/>
            </a:xfrm>
            <a:prstGeom prst="roundRect">
              <a:avLst>
                <a:gd name="adj" fmla="val 229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779913" y="2271142"/>
              <a:ext cx="131765" cy="457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25321" y="2313434"/>
              <a:ext cx="3810975" cy="372616"/>
            </a:xfrm>
            <a:prstGeom prst="roundRect">
              <a:avLst>
                <a:gd name="adj" fmla="val 229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99672" y="2677343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34820" y="2686050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44209" y="2686050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663" y="605070"/>
            <a:ext cx="12192000" cy="768085"/>
          </a:xfrm>
        </p:spPr>
        <p:txBody>
          <a:bodyPr/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L’analyse de donnée en masse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2783" y="5158531"/>
            <a:ext cx="281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La</a:t>
            </a:r>
            <a:r>
              <a:rPr lang="fr-FR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vélocité</a:t>
            </a:r>
            <a:endParaRPr lang="en-US" sz="32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2381" y="5158531"/>
            <a:ext cx="281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 volume</a:t>
            </a:r>
            <a:endParaRPr lang="en-US" sz="32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6412" y="5158530"/>
            <a:ext cx="281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La variété</a:t>
            </a:r>
            <a:endParaRPr lang="en-US" sz="32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99" y="3776763"/>
            <a:ext cx="410996" cy="6345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70" y="3728458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97" y="3779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83" y="2459423"/>
            <a:ext cx="11592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LES </a:t>
            </a:r>
            <a:r>
              <a:rPr lang="fr-FR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ALGORITHMES DE BIG DATA LES PLUS UTILISES</a:t>
            </a:r>
          </a:p>
          <a:p>
            <a:pPr lvl="0"/>
            <a:endParaRPr lang="fr-FR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ysClr val="windowText" lastClr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4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2257117" y="2058714"/>
            <a:ext cx="511666" cy="490542"/>
            <a:chOff x="1869148" y="3350721"/>
            <a:chExt cx="511666" cy="490542"/>
          </a:xfrm>
        </p:grpSpPr>
        <p:sp>
          <p:nvSpPr>
            <p:cNvPr id="3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51652" y="143218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Régression linéaire</a:t>
            </a:r>
            <a:endParaRPr lang="en-US" sz="24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652" y="412737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Régression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logistique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3806" y="1432186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Arbres de classification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6392" y="4127535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k plus proches voisins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361587" y="2092152"/>
            <a:ext cx="511666" cy="490542"/>
            <a:chOff x="1869148" y="3350721"/>
            <a:chExt cx="511666" cy="490542"/>
          </a:xfrm>
        </p:grpSpPr>
        <p:sp>
          <p:nvSpPr>
            <p:cNvPr id="12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2427035" y="4787857"/>
            <a:ext cx="511666" cy="490542"/>
            <a:chOff x="1869148" y="3350721"/>
            <a:chExt cx="511666" cy="490542"/>
          </a:xfrm>
        </p:grpSpPr>
        <p:sp>
          <p:nvSpPr>
            <p:cNvPr id="17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415895" y="4793691"/>
            <a:ext cx="511666" cy="490542"/>
            <a:chOff x="1869148" y="3350721"/>
            <a:chExt cx="511666" cy="490542"/>
          </a:xfrm>
        </p:grpSpPr>
        <p:sp>
          <p:nvSpPr>
            <p:cNvPr id="22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15306" y="2864014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Partitionnement en K-moyennes</a:t>
            </a:r>
          </a:p>
        </p:txBody>
      </p:sp>
      <p:grpSp>
        <p:nvGrpSpPr>
          <p:cNvPr id="27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6135472" y="3454852"/>
            <a:ext cx="511666" cy="490542"/>
            <a:chOff x="1869148" y="3350721"/>
            <a:chExt cx="511666" cy="490542"/>
          </a:xfrm>
        </p:grpSpPr>
        <p:sp>
          <p:nvSpPr>
            <p:cNvPr id="28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471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8" grpId="0"/>
      <p:bldP spid="9" grpId="0"/>
      <p:bldP spid="10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E850FA-1A9C-42C9-B372-8D88FB47ADCD}"/>
              </a:ext>
            </a:extLst>
          </p:cNvPr>
          <p:cNvSpPr/>
          <p:nvPr/>
        </p:nvSpPr>
        <p:spPr>
          <a:xfrm>
            <a:off x="0" y="5834743"/>
            <a:ext cx="12192000" cy="1023257"/>
          </a:xfrm>
          <a:prstGeom prst="rect">
            <a:avLst/>
          </a:prstGeom>
          <a:pattFill prst="pct80">
            <a:fgClr>
              <a:schemeClr val="accent1"/>
            </a:fgClr>
            <a:bgClr>
              <a:srgbClr val="EED64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44B8EF-6FF4-4A90-AF53-E88B07AD2F1F}"/>
              </a:ext>
            </a:extLst>
          </p:cNvPr>
          <p:cNvSpPr/>
          <p:nvPr/>
        </p:nvSpPr>
        <p:spPr>
          <a:xfrm>
            <a:off x="5685065" y="0"/>
            <a:ext cx="821871" cy="1243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associÃ©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62" y="614855"/>
            <a:ext cx="8103475" cy="50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5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213</Words>
  <Application>Microsoft Macintosh PowerPoint</Application>
  <PresentationFormat>Widescreen</PresentationFormat>
  <Paragraphs>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Unicode MS</vt:lpstr>
      <vt:lpstr>Century Gothic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Microsoft Office User</cp:lastModifiedBy>
  <cp:revision>138</cp:revision>
  <dcterms:created xsi:type="dcterms:W3CDTF">2018-04-24T17:14:44Z</dcterms:created>
  <dcterms:modified xsi:type="dcterms:W3CDTF">2019-03-10T14:25:52Z</dcterms:modified>
</cp:coreProperties>
</file>